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1"/>
  </p:notesMasterIdLst>
  <p:sldIdLst>
    <p:sldId id="371" r:id="rId2"/>
    <p:sldId id="372" r:id="rId3"/>
    <p:sldId id="373" r:id="rId4"/>
    <p:sldId id="374" r:id="rId5"/>
    <p:sldId id="375" r:id="rId6"/>
    <p:sldId id="294" r:id="rId7"/>
    <p:sldId id="299" r:id="rId8"/>
    <p:sldId id="380" r:id="rId9"/>
    <p:sldId id="301" r:id="rId10"/>
    <p:sldId id="387" r:id="rId11"/>
    <p:sldId id="300" r:id="rId12"/>
    <p:sldId id="388" r:id="rId13"/>
    <p:sldId id="302" r:id="rId14"/>
    <p:sldId id="383" r:id="rId15"/>
    <p:sldId id="296" r:id="rId16"/>
    <p:sldId id="381" r:id="rId17"/>
    <p:sldId id="297" r:id="rId18"/>
    <p:sldId id="379" r:id="rId19"/>
    <p:sldId id="303" r:id="rId20"/>
    <p:sldId id="382" r:id="rId21"/>
    <p:sldId id="291" r:id="rId22"/>
    <p:sldId id="298" r:id="rId23"/>
    <p:sldId id="384" r:id="rId24"/>
    <p:sldId id="304" r:id="rId25"/>
    <p:sldId id="385" r:id="rId26"/>
    <p:sldId id="305" r:id="rId27"/>
    <p:sldId id="306" r:id="rId28"/>
    <p:sldId id="386" r:id="rId29"/>
    <p:sldId id="307" r:id="rId30"/>
    <p:sldId id="376" r:id="rId31"/>
    <p:sldId id="377" r:id="rId32"/>
    <p:sldId id="378" r:id="rId33"/>
    <p:sldId id="314" r:id="rId34"/>
    <p:sldId id="315" r:id="rId35"/>
    <p:sldId id="316" r:id="rId36"/>
    <p:sldId id="317" r:id="rId37"/>
    <p:sldId id="318" r:id="rId38"/>
    <p:sldId id="319" r:id="rId39"/>
    <p:sldId id="328" r:id="rId40"/>
  </p:sldIdLst>
  <p:sldSz cx="12192000" cy="6858000"/>
  <p:notesSz cx="6797675" cy="98742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A3CD"/>
    <a:srgbClr val="874B88"/>
    <a:srgbClr val="C08DC1"/>
    <a:srgbClr val="4A294B"/>
    <a:srgbClr val="6538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49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C77B93-4B65-43BC-986D-30A083BA3B6D}" type="datetimeFigureOut">
              <a:rPr lang="en-GB" smtClean="0"/>
              <a:pPr/>
              <a:t>18/08/2019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9538" y="741363"/>
            <a:ext cx="6578600" cy="37020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691063"/>
            <a:ext cx="5438775" cy="44434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C93BD8-3189-49D8-9785-A53DD339652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0144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C93BD8-3189-49D8-9785-A53DD339652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9144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8002F-B141-4E4E-8122-FEDB68E0122F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7985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C6A8A-22B0-4576-AC7D-C244CDC05705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0513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84BF40-9001-43B2-B7D9-11294C182E58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3811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B2601-CC4B-48FD-899B-10A4E4DAB3AF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6956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EA3C2-B31F-4B45-9DDA-999C4465326F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8062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8CB181-1E44-42FD-97FB-F9B3F0DA26B5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26529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B650E3-0C0D-4530-BB84-B3A3AC822631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127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E6F7D-8578-4118-9CB7-5202AFEFF44B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05110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BA65B-0C08-4EE5-BE80-BE7117C657FC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0089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B0E-91CE-43CA-9B2B-54CB46202969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82928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1440-E133-4FA8-A586-E729687B62EA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62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1A252-A1A4-4BF6-8863-647EE4CDA241}" type="datetime1">
              <a:rPr lang="en-IN" smtClean="0"/>
              <a:pPr/>
              <a:t>18-08-2019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5F895-E80C-4F0A-89F5-1D1C47CE5155}" type="slidenum">
              <a:rPr lang="en-IN" smtClean="0"/>
              <a:pPr/>
              <a:t>‹#›</a:t>
            </a:fld>
            <a:endParaRPr lang="en-IN"/>
          </a:p>
        </p:txBody>
      </p:sp>
      <p:sp>
        <p:nvSpPr>
          <p:cNvPr id="7" name="Rectangle 6"/>
          <p:cNvSpPr/>
          <p:nvPr userDrawn="1"/>
        </p:nvSpPr>
        <p:spPr>
          <a:xfrm>
            <a:off x="0" y="6592529"/>
            <a:ext cx="12192000" cy="265471"/>
          </a:xfrm>
          <a:prstGeom prst="rect">
            <a:avLst/>
          </a:prstGeom>
          <a:solidFill>
            <a:srgbClr val="4A29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GB" sz="1100" dirty="0" smtClean="0"/>
              <a:t>All rights</a:t>
            </a:r>
            <a:r>
              <a:rPr lang="en-GB" sz="1100" baseline="0" dirty="0" smtClean="0"/>
              <a:t> reserved </a:t>
            </a:r>
            <a:r>
              <a:rPr lang="en-GB" sz="1100" dirty="0" smtClean="0"/>
              <a:t>© Sami</a:t>
            </a:r>
            <a:r>
              <a:rPr lang="en-GB" sz="1100" baseline="0" dirty="0" smtClean="0"/>
              <a:t> Direct |  www.samidirect.com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1691856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jpe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19" Type="http://schemas.openxmlformats.org/officeDocument/2006/relationships/image" Target="../media/image18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2.png"/><Relationship Id="rId7" Type="http://schemas.openxmlformats.org/officeDocument/2006/relationships/image" Target="../media/image56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jpe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jpeg"/><Relationship Id="rId5" Type="http://schemas.openxmlformats.org/officeDocument/2006/relationships/image" Target="../media/image74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jpeg"/><Relationship Id="rId5" Type="http://schemas.openxmlformats.org/officeDocument/2006/relationships/image" Target="../media/image91.jpe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jpeg"/><Relationship Id="rId5" Type="http://schemas.openxmlformats.org/officeDocument/2006/relationships/image" Target="../media/image100.jpeg"/><Relationship Id="rId4" Type="http://schemas.openxmlformats.org/officeDocument/2006/relationships/image" Target="../media/image99.png"/><Relationship Id="rId9" Type="http://schemas.openxmlformats.org/officeDocument/2006/relationships/image" Target="../media/image10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jpeg"/><Relationship Id="rId4" Type="http://schemas.openxmlformats.org/officeDocument/2006/relationships/image" Target="../media/image110.jpeg"/><Relationship Id="rId9" Type="http://schemas.openxmlformats.org/officeDocument/2006/relationships/image" Target="../media/image11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19.jpeg"/><Relationship Id="rId7" Type="http://schemas.openxmlformats.org/officeDocument/2006/relationships/image" Target="../media/image123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121.jpeg"/><Relationship Id="rId10" Type="http://schemas.openxmlformats.org/officeDocument/2006/relationships/image" Target="../media/image126.png"/><Relationship Id="rId4" Type="http://schemas.openxmlformats.org/officeDocument/2006/relationships/image" Target="../media/image120.png"/><Relationship Id="rId9" Type="http://schemas.openxmlformats.org/officeDocument/2006/relationships/image" Target="../media/image1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jpeg"/><Relationship Id="rId13" Type="http://schemas.openxmlformats.org/officeDocument/2006/relationships/image" Target="../media/image140.jpeg"/><Relationship Id="rId3" Type="http://schemas.openxmlformats.org/officeDocument/2006/relationships/image" Target="../media/image130.png"/><Relationship Id="rId7" Type="http://schemas.openxmlformats.org/officeDocument/2006/relationships/image" Target="../media/image134.jpeg"/><Relationship Id="rId12" Type="http://schemas.openxmlformats.org/officeDocument/2006/relationships/image" Target="../media/image139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jpeg"/><Relationship Id="rId9" Type="http://schemas.openxmlformats.org/officeDocument/2006/relationships/image" Target="../media/image136.png"/><Relationship Id="rId14" Type="http://schemas.openxmlformats.org/officeDocument/2006/relationships/image" Target="../media/image14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13" Type="http://schemas.openxmlformats.org/officeDocument/2006/relationships/image" Target="../media/image39.jpeg"/><Relationship Id="rId3" Type="http://schemas.openxmlformats.org/officeDocument/2006/relationships/image" Target="../media/image29.jpeg"/><Relationship Id="rId7" Type="http://schemas.openxmlformats.org/officeDocument/2006/relationships/image" Target="../media/image33.jpeg"/><Relationship Id="rId12" Type="http://schemas.openxmlformats.org/officeDocument/2006/relationships/image" Target="../media/image38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jpeg"/><Relationship Id="rId10" Type="http://schemas.openxmlformats.org/officeDocument/2006/relationships/image" Target="../media/image36.jpeg"/><Relationship Id="rId4" Type="http://schemas.openxmlformats.org/officeDocument/2006/relationships/image" Target="../media/image30.jpeg"/><Relationship Id="rId9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BioProtectan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27" y="354504"/>
            <a:ext cx="980573" cy="1083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OsteoStrong®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693" y="268736"/>
            <a:ext cx="1166627" cy="122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liver-suppo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1" y="235873"/>
            <a:ext cx="1039577" cy="123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 descr="Organic Spiruli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478" y="1861471"/>
            <a:ext cx="1041621" cy="125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Omega BioPlu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7878" y="1861471"/>
            <a:ext cx="1034416" cy="1142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oQ Energizer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79" y="1759870"/>
            <a:ext cx="1004209" cy="1223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GlycaCar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32" y="3426939"/>
            <a:ext cx="989968" cy="1121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LeanGar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32" y="3369872"/>
            <a:ext cx="1017373" cy="124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r3- Power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132" y="3387571"/>
            <a:ext cx="1016000" cy="109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urrcumin c3 power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32" y="3356440"/>
            <a:ext cx="1016000" cy="12896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5886642" y="613240"/>
            <a:ext cx="3663759" cy="697627"/>
          </a:xfrm>
          <a:prstGeom prst="rect">
            <a:avLst/>
          </a:prstGeom>
          <a:solidFill>
            <a:srgbClr val="FFCCCC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sz="3700" dirty="0" smtClean="0"/>
              <a:t>PREVENTION</a:t>
            </a:r>
            <a:endParaRPr lang="en-US" sz="3700" dirty="0"/>
          </a:p>
        </p:txBody>
      </p:sp>
      <p:sp>
        <p:nvSpPr>
          <p:cNvPr id="19" name="TextBox 18"/>
          <p:cNvSpPr txBox="1"/>
          <p:nvPr/>
        </p:nvSpPr>
        <p:spPr>
          <a:xfrm>
            <a:off x="5886642" y="2137240"/>
            <a:ext cx="3663759" cy="697627"/>
          </a:xfrm>
          <a:prstGeom prst="rect">
            <a:avLst/>
          </a:prstGeom>
          <a:solidFill>
            <a:srgbClr val="92D050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sz="3700" dirty="0" smtClean="0"/>
              <a:t>NUTRITION</a:t>
            </a:r>
            <a:endParaRPr lang="en-US" sz="3700" dirty="0"/>
          </a:p>
        </p:txBody>
      </p:sp>
      <p:sp>
        <p:nvSpPr>
          <p:cNvPr id="20" name="TextBox 19"/>
          <p:cNvSpPr txBox="1"/>
          <p:nvPr/>
        </p:nvSpPr>
        <p:spPr>
          <a:xfrm>
            <a:off x="5886642" y="3661240"/>
            <a:ext cx="3663759" cy="697627"/>
          </a:xfrm>
          <a:prstGeom prst="rect">
            <a:avLst/>
          </a:prstGeom>
          <a:solidFill>
            <a:srgbClr val="FFC000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sz="3700" dirty="0" smtClean="0"/>
              <a:t>MANAGEMENT</a:t>
            </a:r>
            <a:endParaRPr lang="en-US" sz="3700" dirty="0"/>
          </a:p>
        </p:txBody>
      </p:sp>
      <p:sp>
        <p:nvSpPr>
          <p:cNvPr id="21" name="TextBox 20"/>
          <p:cNvSpPr txBox="1"/>
          <p:nvPr/>
        </p:nvSpPr>
        <p:spPr>
          <a:xfrm>
            <a:off x="4565843" y="5198813"/>
            <a:ext cx="4978400" cy="697627"/>
          </a:xfrm>
          <a:prstGeom prst="rect">
            <a:avLst/>
          </a:prstGeom>
          <a:solidFill>
            <a:srgbClr val="3399FF"/>
          </a:solidFill>
        </p:spPr>
        <p:txBody>
          <a:bodyPr wrap="square" lIns="121917" tIns="60958" rIns="121917" bIns="60958" rtlCol="0">
            <a:spAutoFit/>
          </a:bodyPr>
          <a:lstStyle/>
          <a:p>
            <a:pPr algn="r"/>
            <a:r>
              <a:rPr lang="en-US" sz="3700" dirty="0" smtClean="0"/>
              <a:t>ANTI-AGING SKIN CARE</a:t>
            </a:r>
            <a:endParaRPr lang="en-US" sz="3700" dirty="0"/>
          </a:p>
        </p:txBody>
      </p:sp>
      <p:pic>
        <p:nvPicPr>
          <p:cNvPr id="23" name="Picture 4" descr="Product Image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flipH="1">
            <a:off x="3556000" y="4880440"/>
            <a:ext cx="711200" cy="1378859"/>
          </a:xfrm>
          <a:prstGeom prst="rect">
            <a:avLst/>
          </a:prstGeom>
          <a:noFill/>
        </p:spPr>
      </p:pic>
      <p:pic>
        <p:nvPicPr>
          <p:cNvPr id="24" name="Picture 4" descr="Fairness Cream Banner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flipH="1">
            <a:off x="1827696" y="4889202"/>
            <a:ext cx="610704" cy="1388239"/>
          </a:xfrm>
          <a:prstGeom prst="rect">
            <a:avLst/>
          </a:prstGeom>
          <a:noFill/>
        </p:spPr>
      </p:pic>
      <p:pic>
        <p:nvPicPr>
          <p:cNvPr id="25" name="Picture 3" descr="D:\a july 13\017 face wash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 flipH="1">
            <a:off x="239042" y="4764954"/>
            <a:ext cx="675359" cy="1512487"/>
          </a:xfrm>
          <a:prstGeom prst="rect">
            <a:avLst/>
          </a:prstGeom>
          <a:noFill/>
        </p:spPr>
      </p:pic>
      <p:pic>
        <p:nvPicPr>
          <p:cNvPr id="26" name="Picture 3" descr="C:\Users\wellness747\Desktop\NIGHT CREAM.jpg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 flipH="1">
            <a:off x="2770416" y="4880441"/>
            <a:ext cx="582385" cy="1317887"/>
          </a:xfrm>
          <a:prstGeom prst="rect">
            <a:avLst/>
          </a:prstGeom>
          <a:noFill/>
        </p:spPr>
      </p:pic>
      <p:pic>
        <p:nvPicPr>
          <p:cNvPr id="29" name="Picture 4" descr="C:\Users\wellness747\Desktop\FAIRNESS.jpg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 flipH="1">
            <a:off x="1043213" y="4880441"/>
            <a:ext cx="582387" cy="1317889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470400" y="439073"/>
            <a:ext cx="711200" cy="94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947878" y="1861471"/>
            <a:ext cx="609600" cy="1057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468577" y="410717"/>
            <a:ext cx="711200" cy="956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TextBox 33"/>
          <p:cNvSpPr txBox="1"/>
          <p:nvPr/>
        </p:nvSpPr>
        <p:spPr>
          <a:xfrm>
            <a:off x="9753600" y="134265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Cellular Aging</a:t>
            </a:r>
            <a:endParaRPr lang="en-US" sz="16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9753600" y="374533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Osteoporosis</a:t>
            </a:r>
            <a:endParaRPr lang="en-US" sz="16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9753600" y="642265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Liver Damage</a:t>
            </a:r>
            <a:endParaRPr lang="en-US" sz="16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753600" y="896710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Urinary Tract Infection</a:t>
            </a:r>
            <a:endParaRPr lang="en-US" sz="16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9753600" y="1150265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Cancer</a:t>
            </a:r>
            <a:endParaRPr 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9753600" y="2000133"/>
            <a:ext cx="20320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Cellular Energy</a:t>
            </a:r>
            <a:endParaRPr 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9753600" y="2240401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Nerves &amp; Blood</a:t>
            </a:r>
            <a:endParaRPr lang="en-US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9753600" y="2508133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46 Essential Nutrients</a:t>
            </a:r>
            <a:endParaRPr 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9753600" y="2762578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Immunity</a:t>
            </a:r>
            <a:endParaRPr lang="en-US" sz="16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768114" y="3414158"/>
            <a:ext cx="20320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Diabetes</a:t>
            </a:r>
            <a:endParaRPr lang="en-US" sz="16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9768114" y="3654426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Obesity</a:t>
            </a:r>
            <a:endParaRPr lang="en-US" sz="16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9768114" y="3922158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Joint Pain</a:t>
            </a:r>
            <a:endParaRPr lang="en-US" sz="1600" b="1" dirty="0"/>
          </a:p>
        </p:txBody>
      </p:sp>
      <p:sp>
        <p:nvSpPr>
          <p:cNvPr id="47" name="TextBox 46"/>
          <p:cNvSpPr txBox="1"/>
          <p:nvPr/>
        </p:nvSpPr>
        <p:spPr>
          <a:xfrm>
            <a:off x="9768114" y="4176603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Overall Wellness</a:t>
            </a:r>
            <a:endParaRPr lang="en-US" sz="16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753600" y="4785867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Face Wash</a:t>
            </a:r>
            <a:endParaRPr lang="en-US" sz="1600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9753600" y="5026135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Fairness Cream</a:t>
            </a:r>
            <a:endParaRPr lang="en-US" sz="1600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9753600" y="5293867"/>
            <a:ext cx="16256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Night Cream</a:t>
            </a:r>
            <a:endParaRPr lang="en-US" sz="1600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9753600" y="5562826"/>
            <a:ext cx="2336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Moisturizing Cream</a:t>
            </a:r>
            <a:endParaRPr lang="en-US" sz="1600" b="1" dirty="0"/>
          </a:p>
        </p:txBody>
      </p:sp>
      <p:sp>
        <p:nvSpPr>
          <p:cNvPr id="52" name="TextBox 51"/>
          <p:cNvSpPr txBox="1"/>
          <p:nvPr/>
        </p:nvSpPr>
        <p:spPr>
          <a:xfrm>
            <a:off x="9753600" y="5801867"/>
            <a:ext cx="1828800" cy="36933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600" b="1" dirty="0" smtClean="0"/>
              <a:t>Under Eye Cream</a:t>
            </a:r>
            <a:endParaRPr lang="en-US" sz="1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000"/>
                            </p:stCondLst>
                            <p:childTnLst>
                              <p:par>
                                <p:cTn id="8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844800" y="1193800"/>
            <a:ext cx="2438400" cy="160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Prevents 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Urinary Tract Infection </a:t>
            </a:r>
          </a:p>
        </p:txBody>
      </p:sp>
      <p:pic>
        <p:nvPicPr>
          <p:cNvPr id="7577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031" y="1133978"/>
            <a:ext cx="1791609" cy="2411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3829" y="3791857"/>
            <a:ext cx="208491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58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41" y="43542"/>
            <a:ext cx="5733143" cy="754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2" name="Picture 2" descr="http://childrenshospital.org/az/Site1727/Images/URINARY_TRACT_INFEC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5201" y="2717800"/>
            <a:ext cx="4028017" cy="383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3" name="Picture 4" descr="http://www.clinicians.co.nz/local/320/430/pics/images/articles/7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45600" y="787401"/>
            <a:ext cx="2133600" cy="158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4" name="Picture 5" descr="http://images.medicinenet.com/images/SlideShow/uti_s6_women_holding_stomach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97600" y="482600"/>
            <a:ext cx="2641600" cy="179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785" name="Picture 4" descr="http://abdomenache.com/wp-content/uploads/2012/09/356818-5915-4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43201" y="3022600"/>
            <a:ext cx="2230967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409517" y="3429000"/>
            <a:ext cx="3782483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0253133" y="3225801"/>
            <a:ext cx="1938867" cy="615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17" tIns="60958" rIns="121917" bIns="60958">
            <a:spAutoFit/>
          </a:bodyPr>
          <a:lstStyle/>
          <a:p>
            <a:r>
              <a:rPr lang="en-US" sz="3200" b="1" dirty="0">
                <a:solidFill>
                  <a:srgbClr val="CC0000"/>
                </a:solidFill>
              </a:rPr>
              <a:t>Cranberry</a:t>
            </a:r>
            <a:endParaRPr lang="en-US" sz="3200" dirty="0"/>
          </a:p>
        </p:txBody>
      </p:sp>
      <p:pic>
        <p:nvPicPr>
          <p:cNvPr id="15" name="Picture 15" descr="D:\april 13\CRANEX\UTI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9183" y="4038601"/>
            <a:ext cx="8904817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6" descr="D:\april 13\CRANEX\PPP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880783" y="3225801"/>
            <a:ext cx="4478867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0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11</a:t>
            </a:fld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83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542" y="29028"/>
            <a:ext cx="4978400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0916" y="3690257"/>
            <a:ext cx="1951567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971" y="1001486"/>
            <a:ext cx="1524000" cy="2203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17" name="Picture 2" descr="http://cals.arizona.edu/maricopa/fcs/bb/Images/osteolady2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49372" y="0"/>
            <a:ext cx="4538133" cy="299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6" descr="compression fracture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579429" y="482600"/>
            <a:ext cx="2612571" cy="230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4" descr="http://www.livtherapy.eu/img/misc/osteoporosi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60914" y="3133876"/>
            <a:ext cx="4605867" cy="3462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41602" y="947064"/>
            <a:ext cx="2438400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Prevents 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Degeneration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of  Bones in WOMEN</a:t>
            </a:r>
          </a:p>
        </p:txBody>
      </p:sp>
      <p:pic>
        <p:nvPicPr>
          <p:cNvPr id="532482" name="Picture 2" descr="http://www.veggiepatch.com/sites/all/themes/veggiepatch/images/example-soybeans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45827" y="3138722"/>
            <a:ext cx="28321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484" name="Picture 4" descr="http://www.alvita.com/media/catalog/product/r/e/red_clover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753599" y="3778829"/>
            <a:ext cx="2394553" cy="223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824686" y="2820181"/>
            <a:ext cx="3352371" cy="931827"/>
            <a:chOff x="1864" y="3696"/>
            <a:chExt cx="2207" cy="535"/>
          </a:xfrm>
          <a:solidFill>
            <a:srgbClr val="CCFF33"/>
          </a:solidFill>
        </p:grpSpPr>
        <p:sp>
          <p:nvSpPr>
            <p:cNvPr id="15" name="AutoShape 6"/>
            <p:cNvSpPr>
              <a:spLocks noChangeArrowheads="1"/>
            </p:cNvSpPr>
            <p:nvPr/>
          </p:nvSpPr>
          <p:spPr bwMode="auto">
            <a:xfrm>
              <a:off x="1864" y="3696"/>
              <a:ext cx="2207" cy="535"/>
            </a:xfrm>
            <a:prstGeom prst="star16">
              <a:avLst>
                <a:gd name="adj" fmla="val 38968"/>
              </a:avLst>
            </a:prstGeom>
            <a:grpFill/>
            <a:ln w="12700" cap="sq">
              <a:solidFill>
                <a:srgbClr val="6633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16" name="Text Box 7"/>
            <p:cNvSpPr txBox="1">
              <a:spLocks noChangeArrowheads="1"/>
            </p:cNvSpPr>
            <p:nvPr/>
          </p:nvSpPr>
          <p:spPr bwMode="auto">
            <a:xfrm>
              <a:off x="2113" y="3838"/>
              <a:ext cx="1661" cy="239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2100" b="1" dirty="0">
                  <a:solidFill>
                    <a:srgbClr val="FF0000"/>
                  </a:solidFill>
                  <a:latin typeface="Arial Narrow" pitchFamily="34" charset="0"/>
                </a:rPr>
                <a:t>PHYTOESTROGENS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8055420" y="5011060"/>
            <a:ext cx="17272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r>
              <a:rPr lang="en-US" b="1" dirty="0"/>
              <a:t>Soy extract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10043870" y="5972940"/>
            <a:ext cx="2946400" cy="400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r>
              <a:rPr lang="en-US" b="1" dirty="0"/>
              <a:t>Red clover  extract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04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53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5" dur="500"/>
                                        <p:tgtEl>
                                          <p:spTgt spid="532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13</a:t>
            </a:fld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57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032000" y="1295400"/>
            <a:ext cx="1930400" cy="209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Provides  Nutrition for blood &amp; nerves</a:t>
            </a:r>
          </a:p>
        </p:txBody>
      </p:sp>
      <p:sp>
        <p:nvSpPr>
          <p:cNvPr id="70659" name="AutoShape 9" descr="data:image/jpeg;base64,/9j/4AAQSkZJRgABAQAAAQABAAD/2wCEAAkGBhQSERQUExQVFRUWFxcVGRgVGBUXFxoWHRkVGBkcGhcXHCYgGxkkGhgXIC8gIycpLCwsGh4xNTAqNSYrLCkBCQoKDgwOGA8PGiokHyQsLCwsLCwsLSwpLCwsLCwsKiwsLCwsLCwsLCwsKSwsLCwsLCwpLCwpLCwsLSksLCwsLP/AABEIAKcBLQMBIgACEQEDEQH/xAAcAAABBQEBAQAAAAAAAAAAAAAAAQMEBQYCBwj/xABSEAACAQMCAwUFAwQLDgUFAAABAgMABBESIQUxQQYTIlFhBzJxgZEUobEjNUJSFyRzk7O0wdHT4fAVMzRDU1VidHWCkrLC0hYlVIOiRWNylPH/xAAaAQEBAAMBAQAAAAAAAAAAAAAAAQIDBAUG/8QANBEAAgECBQIDBwMDBQAAAAAAAAECAxEEBRIhMUFRE2GBIjJxkaGxwdHw8TVScgYjMzRi/9oADAMBAAIRAxEAPwD20xD4fDaqbtD2st7IL30hLvkRxIpklkP+hGm5+PL1q14herDFJK5wkaNIx8lUFj9wNeedkrNpFN9OM3N0O8JO/dxHeOJM+6gTGfMk5zXm4/FQwdPXbd7JcFSuWQ7f3LHKcLuCnnJLbRN+9s5x9afT2lxIwW7guLQMQBJMEaHJ6GaJmVf97Aqu452shtWCusrtoMrCGMyaIQcGR8e6gPX0NWjokseCFeORdwRlWRh1HUEGvBWdYmGmdSC0vjnf4N3M9KL7i3Go7aB7iUkRxrrYgatvQDnzH1qiXt6x5cOvvpbD/mnBrE8SnaHhXFrBiSttGjwFjk/Z5SCqZO50MrLnyxW5i5D4D8K9HMMznh4U50rNTTe/p2t3MVG4w/tDYf8A03iHyS3P4T0sXtLiB/bFteWq/wCUmh/Jj4tEz6ficCqziXbK1t5WildlZQhY93IUUP7pZ1UqoPrVyQCOhBHoQQfxFcDzzEw0yqU1Z8cq/wADLSjQS8SjWIy6gUCl8r4sqBqJGOe3lWUi9pmpQycO4iysAVIihwQdwd5s7iqPh5+zLxWxU/kfsj3cKb4jV0lSVF8k7wBgOmo1Z9kh+0LT/V4f4Na9HG5nKjRp1qaTUu/8mKiS/wBkZv8ANnEf3qH+mo/ZGb/NnEf3qH+mpriPH7a3YLPPFExGQJHVSRnGQCeWRUZe2thkfty25/5WP+evOWd4uSuqa+TMtKLB/adAYrd44bmZrgSlYo0QyKIm0SawzgDDbbE/Suf2Rm/zZxH96h/pqxfZG4LPw06iQ0XEjnJII+1DSfUY5VviQNzXVj83q4aqqcYrhPqRRuRf2Rm/zZxH96h/pqdsvaKjzRRSWl5b98/do80cYQvgsFykjHJCnpVX/wCNbD/1lt++p/PVNx7tbatPYGKeKUrdq7LG6udIjl3wDsM43qYbNcTVqxhOnZPrZhxVjUv7S0LyLFZX06o7xmSKOMoWQlW0lpAcAgjkKbl9qCRjVNZX8MYIDSSRxaEBIGW0yk4yRyBqm9nlwZLR3OMtc3J2x1lY9KvOLcPE8EsRx+URk3AIyQQDg+RwflWqtnlSlXdNxVk7db2uFHYncf7cJbTi3EFzcS92JStuiNpQsVBYu6jcg8s8qrbj2orEpeawv4o1xqkeKLSoyBk6ZScb9AaynY3tB9rvFc/3xOHQxS5GCJkmkR9/LIzj1q49oTY4ZdnAOI+R5e8tdWJzWpSxSoKKs2vrYKO1z0gHO9LTcK+FdzyHl5V3o9T9381e9d9jAWik0nz/AApMHz+7+ul32+wOqK5wfMfT+ujf0pq8gdUVzv6fX+qjJ8vvpqX7QOqK51eh+7+ejX6GmpA7zRmuO8H9gaUSDzFNce4OqSjNFZAKXNJRQC5pa5paAyntVnKcIvMc2jEf/G6R/g1LFGFUKOSgAfADFM+1380XHoYD9LiA1Jbmfia+U/1G/wDiX+X4NkDHXXFrWO94kt1OkIks4LdWff3xcFsKMkgZBP8AXVHw/ty8MUcQvOEsI0SMMz3wJCqFBOIeZxS397HF2kDyuka9xjU7Ki5MRxuxAr0eCZXUMjBlYZDKQykeYI2IrVWxdKlQo06tLUtKd7259AluebX1yLm04pdG5tJHFnHB3dq0pGkTF9bd8inO+kYBFelxch8B+Fee9u/77xH/AGUn8bavQo+Q+A/CtOazjPD4eUI2Vpbc24EeWYvjEsqXHE40tZ5jeWsMEbKn5ENolVi8jEABdYPXl0rXcOte6hjjJyUREz56VC5+eKruIdr7SCbuZZlSTw7Mr4Gr3cvp0gH1Iqw4jZmWNkEkkWRjXEQrj4Eg4rhxGIq1aVKnUjpils7Pfjfz9DJIzxXvbni0q7rBw9rUnp3jCSZ1B81GjPkTVp2S/wAAtP8AV4f4Nar+zTdzw7iVgwXvLWKVtajBmjlid0lbJ3kOGVvVRVh2S/wC0/1eH+DWvUzaEYYShGDuu/fYxjyyDxXhtwL5LmGC3nUWxgKTuVAYy95qHgboAPmaclvrtVLHhnDsAEnEp5AZP+IqTxXtRFbyrEyzPIyd4FhieU6NWnJ0A432+lQbrtjGyOot77JVgP2pPzIIH6NasJi8fClGNKF49PZYaQsvFFubzhU6J3ay2Nw4Tbw57g42AG3wFaGZMqwHMgj6isnw6yeGXg0cilHTh8wZTsQf2vkEdCPKtc74BJ5AE/Stee/9v0X5LHgyfAbW9traKA2HD5DGgTW0p1NjqfyJ3+dZntfc3CzRC6ht4hL3mj7MRtp0kg+BdsEb5rRQ+1exf3TO3/4wSH8Ky3bLtFDfz2ncCUiIzai0bJgsEC+9z3Br08NisdUqqNaFo732a6O31MJJWNV7Kj/5eMf5af8AhDWtMo1Bc7kFgPQFQT9WX61lPZaP2h/78/8ACGnO0vFu44jw3JwspuYT/vC30/8AzC14GIpupi6kV3k/km/wZrgquynC+443xBcYV41lX4SOHP0YsPlV57RvzXd/uf8A1LVn/cz9t/aB1gMLfKQOv4vVX7RvzXd/uf8A1LVVbxsTSl/gvlZF6GeuvavMzju3KkKFIGCmw3OD1NaTs37UgFIuSW6q6gZz5EbfWvOLSwXDHSBv0+FOJwgvhxsvkK+1U5X5Oa57Rwz2gWc23e6G8pNvv5VfWt2ki6kZWHmpzXzrdyQgqB4XB59a2fZHtSLNjrDMjAasefQgcs1ujW7lueu0YqLwzicc8YkjbUp+oPkR0NS66b3MjnFFdUlAJRS0lAFBFFFAc92PKjR6n6/z11RWOiPYHGD6H7qO889vw+td0VNLXD/ICimwMNgcjnbyNOVYyvyDM+0+0MnCb0DmIS//AAESf9NM2lwJI0dTkOquD6MAR9xrVzRBlKsAVYEEHkQRgg/KvMYZJOEj7PcpK9qhPcXKI0iiLOVjmCAsjqNg2MEAcq8LPMJUr04ypq7jfbrZ/wAGcXYi9oj3Nzcs9q9ylzaLHGFi70C5jMgQMMHQCJAdR8jWi7PcPMFrbwt70cUaHH6yqAfvzVX+yPw/pdKx/VVZWY+gUJkmmYe3IEr9/b3MMRVDCXt5i0gOvWxCKdI2XAO+N+u3hVI4zEUIUvDdoeTu+n7t8TLZMpe3f994j/spP421ehRch8B+Fee8ZV748RktopnX+5ywgmKVCZBcNIVVXUFjo32BrQp27tgAP2xy/wDTXX9HXTjsNWlhcPGMG2k77Pbjkie7K7iqAnj4O/7QgPzEdwR94rV8NfMMRPMxof8A4rWf4NaG+bjDRpII7i1igRpI3i1SCOcEASAHYsuT6im+EdtYUt4UmW4SVY0R1NtcnS6qFYZEeOYNbcfha08Jh1GDbS3VndbIJ7scuTi84mOh4Tk/EG4Aqz7Jf4Baf6vD/BrWdPEzcXsptY5ZRcWE9s4aGePQVWWSNsyIFIZm0YznJFOcG7b21taW8c3fRvHFFGwa3uBh1RQRnu8cwamMoVZ4KhGMHdcqzugnuyzvhdQcRS6t7dbhfsrW5Vp0hwxlEmcsrZ2UdOvPap//AI04l/muP/8Afi/oqp/2TbH/ACkn7xcf9lA9p1geUkn7xcf9la6GLzChTVONLZf+ZBqLIVr2y+38WgzEYXghu4pF1BwJA8YbDgAMvhG+BW0nXKsBzKkfUGvGezPH4oeJSXMhcQs92Qwjcn8o6smVVdQyATuK3x9qFh/lZP3i4/7KwzWhXrV1OMG/ZXCfO4i1YwNn7PuJRBdECAqoBP2iLcjr6Ut/wq9tUV541iQyqpdJY3ILEgZUDcZyTW8HtS4f/lX/AHmf/srPdue2Vte2yxWzO8nfxPjupVACk5JZlAGK7KGLxs6sVUpWTe70y/UxcY2L/wBlx/aHPP5e438/yh3rO+2pyrWLLsyG4dT/AKSiBl+8U72G7Y21ladxcNIkiyynHdTNsXJU6lTByKru3Xaa3vZrQ27M4h79pMpIgAZYtPvqM5KnlWijQqrMXUcXpvLe23D6lb9k9U4dfLNDHKvuyIsg+DAN/LVJ7RvzXd/uf/UtZfsJ2+t7ezWCdnVomdVxHK4Meoshyikcmx8qc7a+0GynsbiGORzI6aVBimXJ1KebIAOXWuGGBrU8UrQdlJb2drX5+RlqVinVcRM8cmce7kbfCkjt5EVTE/ixkox61Ctbl3i3AwRsynbHljzpieeVGBXxDGWyeW9fXHMSxErSBpPEw5r60t9O+jCAnJzj0rm1vkZsLjWN28vgDT9zGQVGoKSc48/nUBO4B2glt2DRMQRglehHUEda9NtPafbMgLrIrdQF1Y+BzXiyylJMscAnY+dW1veIcgc6zjNx4Lc9/tblZEV1OVYBgfQ07Xmfs/7aBCLacgL/AItj0OfdJ8j0r0yuyElJXMkFJS0hrMolFFFAFFFFAFBNFGKgEC9aWiiiVgLSUtJVAYoopaAKMUtVHFO1dvbtolfDYzgKzfgKjaXILeqviPaSCENqkUsP0VOWz5YHL51muL+0lCpW2BY8tTAj6A/y151fXhVxhwS5yQedaZ1rcGLZsZfahJv/AHtfLIJ/lrKcf7XyXsiCQgoucIAV39N9zWZmuS85BO4zgdKtbaJcDbxDJzn+Q1zOcpcmJzNkjWzgDOMDPIdAc86aue0UIUIwZeXukA5x8N80894UGo+4u++AT5gA1T8RvI3LMRg5VgCcAeY8tXw86iQJUV6hAWMSEs+SxA0pseeAfD8d6L3iLKVjJBLbkjLYXHIY6/z1AhtH/wAWCpJxsTj11dCccvKrGyRgzMxZtJ06QwkyOg221E4/DaqB7hfA9YJORgkgAhjvyPP8ah3dnNET4lxnA5A/HAPrmi7kkFxpVWUe8xXOdxyHrtgfOumZV75kcknxLrbOnSNwcDc8+XnQHVrcvyKqFOAf1vU+LJziuuIW8Zi3JLjdimdlOw+IqG82AC2oFjsC2Dg7A5PICp1ocPk6c4AOAfER0HmMHlUYIjyFVjjjYqWZcAqFOM+L0J9adl4WsuvvAw8XJt2xzO3X+uo11FrlDKwDICNLnwL8ABnJ286n2EbxqO8JcEMdsBUzywSdWcb+VXzAzc3SRoV0up2XTggdMHlzFRW1MCMnTpYseXXanIb55GAyHTDemQThR1ycb1IeFkj0YUjIGksNWk5yfnjFYgr7K30AStgIB4QeeT1NS5zsNy+AGHlknltTiwd4PD4lONmHugfjypYLtFbARm8XhBHNh8P5avIJsT6gRJFj9X12qNPHhfyYO25pbgs0m4KMBnSMkY6U9CCw2YHzHWoBhbr3W5rj6VuOzHtKaECOQGSPpk+MfAnmPSsVBaEFgRkHy6U7Hw4j3mA8s1lFtcC56p+ylEXUCNgufESRkD0A61srW8SVA8bBlPIjevnNJFTmdjVnwvizoQI2YA/qk/yHFbY1mnuZXPfTRXn3Ae25QaJDq5e8d/XetRF2phOPeGfMDA+hroU0y3Lmim4LhXGVYMPSnKzKFFFFAFFFFAKaSiigClFApaAbuZdKM3kpP0Ga8JvuIyTu7kgZY7tXvLct68I9oFk0N7IqL4ScqFG2DvXNX6MjWxW3tyyEAEAYxkcs0zFGWcHYDzI39TTpmwuJVHTHnn4UzZXLFmCqUbzbJ+BOfd2rmNZJggjV2ONR2wfXy5U33OXOSVLHVnGMKPU9KcvpVSPTksc43PPPM7cxUF7aRgMFQDzHiLsOmB0FUEDiV33jtp3UEKCc8h5Z6GmYbBpTq32OQqqzdeZCggdNzUteFkK4UF2QblSAus/o+ZGOtT+Hs0bYGVbZQ2nPjO/Q8sMN+nPrWRbkOePSxGfewn6WR1IAG+55/Cmzwp4wF1FAd8ndSeQ25/8AFira6j0By7iRzgg4IXfOnR1JyDnPlVdHdE6m5ZyvQKSSOedgc+LPTHOgObC5BBSTknNlPUZ5j9IH7vnSTSxq66og36WQSMYAKnJIOfMcs033vdYRhtzJHn1JJ2OT0pqacNIMaidhk8tIA2Ixkkny9KAmzJ3oYY1aVIUDc6TgDffOSQT151GvLp4l0hdwBsSAfpnI5VZC0AHUOOitsu2ds/o/XpvVRLwsSyKTJ4F0nfYP/o7n5ZJ86lk+SoLdB4h7zNjUxOAOuBnl1+lSorhTIoVlYcirbjVn8PuqZc2UajwhSNWcNhAMkb+Zxnp8Bioc57t0OzBsqFIJ2Iz7pwP97PTrTkhOiRQCyxqHAOdHhLHcBlBGDy5A4riLhup1fwsQuSSfdPkwIxnH410eHAbqJBjJGWzuBzXzOTyNdniKqqKx5g+LGo8tzuMnNRkIsscgZmYkI5GNBBx06efOqmUvEWbJCdGJ68vrV1DJ3nhIOjTqB21Z8wMb1MNqs0RQZUgZKt73pkchn0qIpB4bxkCEK4LErqLHOfuqHdcQeJ9QwwcZGnmKTh9uybSbAk43zgfCo6QOZPAdSZxlfj5dKdSlnwO5klO4K+eqrOKYMXUg7dX/AJKqbq5CzKrBwCcFvL0zyqRxG+REV0DEZwQd/nVIRo70OzxOPCOXSpMvEljIjBA22qFFeLLIzIpOw5A86my20bYEib9W659KWBwA7t3iv7vSrI9pJIkBYGquwsxHKSzFVFT7u5ilYLqG1OAer+zK9aa3eRhgFgo+IG/4itjWV9m7qLTSMAh22zv03xWqrup+6jYFFFFZgKKKKAKKKKAWofF+Lx20ZklOFHluSfIVKllCqWY4ABJPoK837Tds7a8ieBtcZB1IdiWIPLGNsitc56UC6s/aRbXGqNSElIOhZdlY9MsOQryLthx+aS406lLs4B0Hl8/Kh2toGy+rWDgtvnflsNqat4IyTOn6R8BPi3H6WDyHzrlc3LkwbHTA0QA0ln/XY5IY8vlimLBJGVizNsWLFBkn0Hrzzt0rqO9jXVrd5JT/ALinqcNnGkLTF92j0roTC6zjUp1HHofPPU1ja5iLaBWZirM5UZwQo+IycjOM71bxcaitgQCHJHPJOD1yf7cqogFKsI10hcElyfER4iSMZxkc+XlUa1gV2aWYALltt8YI59N8j8aLYpa2Mvfu8wwq+6HyCNXIsVPPmB1+dOtxERJgqcbklSxyzHw6lxzHPYAbgVG+0xmNUUCIA5AXYZwc5HPPqTXCy6PEr5X0A055kHO5IAJyNvOrsB/+6Z7osDqIBIOAvXcYAxvv05muLS5VmMhAypAxpCknG4yuQRnqee/wqNxVmYo+7qmnACswZiSMsR0Go/dTkUBQaCN8Y6e8dvCMevWgElvBM5iOmPB8THWxJP6qbBT8MDyqQqrEHRWDZ051rhTk8wc5A3+fpVbJCdZB33GRgD5ZHXpTkToUYMuHGQFOT4Sx3Zj5cwMfCgFNydOhsEN4dO4GcDfJ+fI+ldzcJZlVFBXUSw933Rz0k8v0eY5EfIgjYIG0sVzghhpJznJ1bHc9eeOtcz3gWR2DlGY4AVskIOmDsBnPx2+TgEyG2EcWRIZG5ZyCcH9UDbIO+DnfqKh3cSmRSXO+CdY57DCjHL+3OosVyx71gQAzAAsfFg7HSmNwCenlU6PhcrHVjTgKv5UD3cDkMY9cjf6U3A+k+vJ1EZwdjuCOXp5/WoHE73VKAMAj3gd9yCc4AxgDoai3pVZM6pMqclVKhRgjODjBHp686n3txH3bONKs2NOPeOOa/Hb471jpKdQ4KrHhQRqAKMRuMY543wc6afs4dGpRpYjBDZ3Y7DYfrfcMVG4Xw/vRqQBEJxksSxP6TZb8fpUs20sQ1kJs2cghgF3HPoeppYgzc8PRgcBkZ9WBIxB29DuM01weye32DrltyhyMDqcn8KtVnDsH7wDbByAdx8fjy+FRkaOUspk1lGHiG2DzxjrQESTWA0WDJuXyRkeePQ1H4SmCzSErnYI3IZ9POrPi169u6vkMrDTlf1vh51R8YM7zCYKDgDYbn4kHrVSBa2l2YFxGpwzeXU06OIS6tMgxqPPAxj40xwviIOe/yrj9bbbptUuKUvLpK6k3IY5C4+PU0ISRGjbFwTn5VGbs+on1E7+Q5UxfQtCxZNLIeQXnmp3AeGySOWckliCF8qhUj1nsR2daILM5G6+EczgjmT0rX1muzd7L3axsBttnO+PLFaRRXdC1tjYLRRRWYCiiigClpKUUBxPAHVkYZVgVI8wRg1m4PZzZIkqpHhpV0l2Yu67bFS2dODvtWoqNe30cSl5GCKOrHA32Hzz0rGUU+QeY8X9lXD4PHc3bKMbB9G5A3OMZJrAXPGoIQFhGY3OnUvrtghvd+FbD2v3Yn0G3Yyal0+EbA6sfhWF4HwbSCZHAByCBg59SwONhkfPnXLJK+xi2NS8DwhlYl99iTyHoD9M8qciigjILltQUYGFYDPLc8jmpV3xtQdQUBRsBnACj0qos3Vy00kYTVl11OzatzvpJyV359awW5jYtFv4mk0KkeNyNQzlv1vgMbDkSKZ4nOInAlJYMo0EE+Js+LPQHkcj4dKcaUqh7gZwCuSN858ekAbD+amVnhDMJSFJXGWyW0+RAOxO3LG2aoK08TU77HngHOTv93Ten046yeFsKN9hjnjl61IW0UnVjQrDYnmw9B0HxqraCIycgxHQbAEefrmlkLkuHiZ71tGkqEClSDjJ5jbqevyq7juxhDr8OkhQwA2xk4Xp8Sc+m+aqLDhyrEWOFG3TxFvQH409BAmkmRyqnCnUTnY5xzyBuM43+lT4AmXGAut/FnJwM8+pG433AGxriyvEickfpbjCgNqIGkliScDV0GKkvashYgZXoPCMdTtzBOoDzqqvrcqxL5DMVbBQqAvI+Igg7gnNLEJU15KM6CSWx75Oz+6SAeR1ff6VAMDSnBYAYHiA5nnpKnGDkZJ/GrOALMx8eTuSwBJ2AIwBkk7E/Lpypq/ysQwqy6iqgoT3mN8dPCMY2G1VAk8G0KNkDFRgk4JyPU8hnPLnRxjiUjFQjYABZgTnwjHJc7nNMWsKIcsofSuSdWkDHJRy14A351yOJwTTgKil9I3UhVBzkE5GMrkf11OQdFI2bCgh2ZvfbZhtnI6YxnG9V72YZwXIOHIHkT+jj6f11oI7aKJWBfM3MFOQzkDSPUnHzptLAOADkSDDdBIq77b40oMgZohcz3F7lsKqMclsMAMBRk43G3QgfPFXcV/CIWDBgpGGOd9OMYG+xx9TzzXV1fx2+Y2SNyQuTIQdex3PmBggdTtTnDr5HGlU06VJ7sae655J0nBLc9t6uwIvD+z7vG6iQK/6GxYAHcEjmpPwztnlUi17HxIrDXKrHfW2keI+gzn4ZzTc/aI40h+fltgnzx/LUXinGmW1fR4hpxqXBwc41ZGcD+XFRO+yLZloTDbRAkd/4gpL75J28I3xXPDbhZHdo4tlHQ+IY5ggn57CqPg3CI/A01wV/TCBc4yMZJJ5/KrThvFTCTCuRh2JbGC+ScE/EVHZdRp7Fnw/sbJxFXkt3BwRkMOWeW558qW8tBAhSYa2Q+Lcggj4dK9a9nlhFFZK0a6e8JZs9TnHzFQu0/s4huJWnLuuxZlX9IjfmeQNbPCdk4mzSuDBdley08hE6xfk5TpTOGx5tjoK9QteycYjUOAJBnxptkdKxvZ264nNawSpewRLJGrCMWikID+iCZN8edWnB+N3sXELe3uZ47hLhJzlYBCyGNVbYh2znVjBrno4vCzqeFGV5b7WfTnpboW1jW2PDRGdsnB5mrGkAqu7TcTa3s7mdAC0UMsqhuRZUZhnHTIr00rELKivObR+KyRo/90IRrRXx9jQ41KGxnvfWp3Zjjd4OIG0uZo51a2a4DrD3JUrKkenAdgQdWa4qOY4etPw6crv4P9C2ZuKKKK7iBXVIKKAWsf244Rc3QEUcY0qQ4k1geIZ2wa19JWMo6lYHgtzwOSOTTKGQ7qvU5xvnIO3qKh3fB5JRg/k/CQAhGgLyB5c+YG3y619AXdkkqlXUEEEch18vKsBd+yDVkJdyKpbUQUBJ+eR+Fc0qTXBNKPHYuxc0p2SWULkeEMygfIdcbVcxdm5NeHhMeATqcEDbAVfEMgHnsK944HwD7Lb9ykhJyTrIHPboOgAxWb9oPYy5um127IPCFIOVY8/0uR+6q4SUblcU+DyYFYVOd9JwSy6gxPkwPU48+XpTV7w/Vp2VGIBAA1MSNzuemGGMdauLjshd2SKskRdt2DAh/jjyHLbngVU3N8VYDupHbG5wwPLcZI8/LyrTwzDSyN3ZLAlWLnHhA0YXkBknkOZ+WKS94pAzLhBGw2GgeIkA7cvx5mu576WSRsuyqFIQBVJLEhRqzyB9KbtOGohLSLrkBByMHpnOB8hWRLEWW1YYJ8IB2GcnJ33Ofeyf5uVSo7EgCV11YGpcbnUOrL5Z6/CuEuu9cKiqoOWZAdJx6nz+HnXUp1ro0aAxCscktgE4wT1wKEFuJ2mViPeDDZCVbX4QDnTgjSAT8BU2Lh+tz+VlRcDOrOGODgBjjA2PSrThpCKQiJGCc9c8gPEetTLmckBGAlx4jvtsc7fzVLohmLaVYdipQAE4LZZxtt56ck1zdcYEkkYjGjuxrOgAHGwwWGMcyfl61fywQTg5VVI2GdsZ/wD5yqrg4QxYi3cCPkdSlCCd2AIG+dvhQEfh12ram7pMB86D4iF0j5bnJx60zLJbh5NRCayrYUAN8QxHIkYxVtJDDFG5eQlFwNIGSmPXmd8VWWvC47hWaIxj8oSGfUSwwNs9ME4+RqooxcxtDJ34AMe2hW99em489qmTdrf73qXAY6dhpJ58s9M7GmooFtzmUeJDszk4zggELnGNyQfh1ri+4hLd6YFBnd2ARV3IboVPT4/Wm3BUrky8dZtMUcBeSQ+BY1XvNsEnUeWOpO29WFt2Ev4l1rbwkjxBTODIPTOkJn5/Or72U8CaIXMswHe961ttghViwGAPkZCc456RWv45xuO0iMsmojUqBUGp2djhVUdSf5K8DF5nVhX8Gik7bd7vsbowVtzx677O3N+dcNkySQyGOQtLFHlgFYq0bkHbUDnlvXXFeA3SRJDPbGNZ5FiDCWFzrPiAwhJAwpr1/gfE4rmITwghZCc5GltS+Ahh+sNOPkKzftQk0x2ZzjF2hyBn/Fy9KUc1rVcRGlKKSvbrdfXv5DQkrlLxT2aRWMcMs9wFk2EUMMRklkfmABqBkI2ydgM7nlXdjwTiTSd4beLTlcLPIivpB6hA+kn47VbezyBpw97MdbsWghJ5JBGdPhB93U+on4Vddqu0n2NIysfeySyd2iaggJwWJLEHAAHl1FZ4vMajr+Bh4pvjfv8ANLYqW12SIu2t3AB33DfySjnZzLKVH7iyox+Vaay47Dd2rTW7iSMq4yMgggHIZTurDqDvWd4Dxdbq3inQECRdWDzU5IIPwIIqugb7LxMhdo7+CbWo5faIV1h/i0ZYHz05NdGXZrUq1vArJJ78d10Ycep32E/Ntn+4J+FLN+eeG/ud7/yR0nYT822f7gn4VD7Q8SFvxC0nIyIrbiEpHnphRsfdXkZf/UvWX2Zk/dNLxzt13c7W1rA11OgBkAZY4os7gSStkBiN9IBPwrO9rO0/EGsbqOWwQrJBMha3uO8ZNSMNRRkUsozvp3xUrsZw8xWcZfeWUfaJWPNpZfGxPruB8AKXj3a2G0YLIsrHQZW7tNYjiDBDJJvsmo4zv1runnOIniHChFNJ8b3diaVbcsOD/wCDwfuUX/ItQ+Gfn1P9ny/xiKrZAMDGMYGMcsdMemKqeGfn1P8AZ8v8Yirz8md8an8fsWXBvqKKK+7NQoopKKAKK5U5+FdVE77gKWkoqg6ormlzQARvVfxuaGKJ5plBVFOSVycHbA+OcVY01c2qyKUdQysMEHcEVHwDyi64nw2V4kQFFKsTqGcsRgbnJyMHHxrMT8MtwgVTIclgTqAyDy+6vXJ/Z1Zs4cRlSP1SQMYxj0qi4d7G4FlLzyPMBnSvugZ88c643SnfhGbs+p57c20aZEQGgLuCBqbyyR1qpYnwl2XA92JRlhtgDbrivcL32ecOAaSSIBeZ8bhRj4Gs4bThEZDrbOSCQNLN9d39aOm1y0a7I8xa788gqMY5H0+dc8MuHLtoBYdcnlnbOa9N7S+yiOeETWqyRvgkxu2cjG2CScH51gLa2+yKY5VIJOSDkHyrW46feDj2GrkBHAIbWx1H4YA61JnLHSI5CN/HqJIIxz23znFVE/Fu9dkR/Cv6RODv0Bq6tJ44IDpIDjrz1H4+VEjBpnNpwF5NKpGrswbWSeQJG+knnU2/7PNCFX8mXwdLAFVx8ByHKrPsfwRJIzcTyFS4K4B0+uRS3fFY/cTxBRgat+VW3czeyKXg3BH0ZnAlHiAYEsoc+6CPL1rT9lOKfYHdjCg1YVzspyDvpwOQz86rrVpXDLAhDHxEJ1x1qfa9hbq4mjeZGCBlaRScBwCCfqKsb3vEqVyy9nk2uy1/rz3LH4meQ1H9oNm032GJCAXvEAzyyI5iB9RUvsnEIXvbXAUwXUhVf/tS4liPwwzD/dqb2i4S86RmJlSWGaO4jLglNaE7MFIOkgkHG+9fIykqOZOVTZan8n/Jt5iU/s0iZLadHGCl5cqR5EMuR9c1M7UqDPwwHcfb4+f7nLU3s5wlreHS7B5HkkmkZQQpkkcu2Ad8DOBnyqH2n/wjhn+vxfwc1ZYepGpmSlHhyYfA17N1/wDK7U/rIzH4mSQn76Xj9is3EeFxvnSZLliBtnTDkb0ez5dFksJ963lngYeRSV9voVPzpztJN3FzYXZV2jgmkEndqzsEkhdNWldyA2nOPOrh7QzN6/7pfW4fujPs5XHD4wOQe4A+AuJgKd7SbXfDj176Zfk1tMDXXYSzeKwgWRSrnXIVIwQZJHkwR0OGG1c8V/KcSsoxv3Ud3cv6L3RhQn4u/wB1XC+3ml4/3Sf3D90c7Cfm2z/cE/Cs17U2wyY/9Jfj6rCD9xrS9hPzbZ/uCfhVL2+szLPFGoyWs+JADzYQoQPqBTL/AOpesvsw/dNpCuFUDkAB9BWO46gM/Fyf0eEED5mdvxArTcCvBLbQSDk8UbfVFP41m+1nDrnvp2ghMou7JrMkMiiN+8JDvqI8Gh25Z3FYZTONHF/7jts1uJcGo4SfyEP7lH/yLULhn59T/Z8v8YiqytYNCIn6qqv/AAgD+Sq3hn59T/Z8v8Yiq5M741P4/YS4N9RRRX3ZqCiiigGkbTsem2en9VOiiue7Hw+G1a0pRVlugdUVzpPn9cUb+n3j+erq7oHVFc6j5ffRr9D91XUgd0Vxr+P0NL3g/tmmuPcHdFcCQedHejzH1prj3BX9peFtcW0kSnSzDY+oIP8AJXlV1wK8t2UGEkdCNxXswceYozWucFPe5dupA4BLK1vGZhh8bjl8NvhVZ2p7Cw3xDOSrAYJXG46ZzWi1UuazcU1Zi557aexm1j5O/nuF5083svQn31K5znTv6bVu6KnhxF7nm/FOwly5VIwuhRp1EgDHnjn9K6tfZGV53IP/ALZ/7q9GoqeDHqQoezfZJLQltRdztnGAB8M1fZoorYkoqyB5b294xHHema071ruFVimRYJpIZUI1rG7xqdEoDZVhnGcHblWW/tMmdo4/7nywySMEVrlzFDrIJwZGjHQHbmcVoe0DHh9/NcSBvsl2Iy8gBIhnRe7/ACgAyEddPi5AjfFTZPs13FpJhuIjg4ykinyO2d6+UzScI4i9ajdbe0m1demxsjxsys7DXkssU7Turv8Aapk1R57sqmhB3ef0PCcHr8a77Sj9scM/1+P+DmqfLe21pEAzwwRoMAZRFA9F/mG9RuzUD395HeaGS0tw/cFwVaaVxpMoU7iNUyFJ5lifhyZdSlXxqqwjaKd/JLoivZD/AB7gNxa3Ml3aR9/HPhri3BCvrAC97CW2LFQAyHGcAjflXP7QLVNpu/gb9WW3uFYf8KEfQ16XRX0WKynD4meuV0/Lr9zBSaPNU7arMMWcFzdOdhohkjjz/pSzKqqPXer7sx2VkiWee5Kvd3C6W0e5GgB0RRk9ASST1Jz0rWUVsweW0MI24Xv3fJG2zybsxx77PZ28EtrfCSKNUYC0nYahscEDBHrU/hc7XfFLORLe5WOGO57xp4JIlGtUVQC4Gokg7CvSqKwo5XRpVvHje+75239PMup2seZKknCS8MsUr2QZmgmiRpe7RiW7qVFyy6SThsEEEUHt5FICtnHPdy/oxxwzKM9NbyKqovmc16bRWutk2Gq1XUd992k9n9L/AFGpnmPDu15EMYmtr7vdC95iznx3mBqxgctWal9lpXuOLfaFguI4ks3iLTwvD+UaaNwAHAz4QTt5V6HRWzD5VQw9XxYXvv8ADf0Dk2FFFLXqGIUlFFAFFFFAFFFFAFFFFAFFFFAFFFFAGKTQPIUlFSyYF0DyFGgeQpKKmldgHdjyFHdjyFFFNEewDQPKl0CkoppXYC6B/bNJoH9iaKKaY9gI0QIwdwdsHOMVRzdgOHMSzWNqSdye6j3PyHOiimiPYHVn2FsImDR2dsrDcMIkyD6EjIq80fH6mkoppXYBo+P1NGj4/U0UU0rsA0fH6ml0+ppKKaUA0+p+7+al0+p+6koppQDB86MHzH0/rooppX7YDf0oyfL7/wCqiimnzAGTHPb+3pXanNJRWmNR+I4din/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7066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9407" y="1164772"/>
            <a:ext cx="1500716" cy="2507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6122" y="3875314"/>
            <a:ext cx="1930400" cy="2677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6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52" y="43547"/>
            <a:ext cx="6299191" cy="814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" descr="C:\Users\DELL\Downloads\circluation-animation_default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03834" y="482600"/>
            <a:ext cx="2688167" cy="6077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6" name="Group 169"/>
          <p:cNvGraphicFramePr>
            <a:graphicFrameLocks/>
          </p:cNvGraphicFramePr>
          <p:nvPr/>
        </p:nvGraphicFramePr>
        <p:xfrm>
          <a:off x="2365841" y="4270828"/>
          <a:ext cx="6095999" cy="2143760"/>
        </p:xfrm>
        <a:graphic>
          <a:graphicData uri="http://schemas.openxmlformats.org/drawingml/2006/table">
            <a:tbl>
              <a:tblPr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1117591"/>
                <a:gridCol w="2641608"/>
                <a:gridCol w="2336800"/>
              </a:tblGrid>
              <a:tr h="60960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Sl. No.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Omega fatty acids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Percentage  (%)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1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Omega 3 fatty acids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40 - 60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60960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2</a:t>
                      </a:r>
                      <a:endParaRPr kumimoji="0" lang="en-US" sz="21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Omega 6 fatty acids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5 - 20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  <a:tr h="416560"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3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Omega 9 fatty acids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Times New Roman" pitchFamily="18" charset="0"/>
                        </a:rPr>
                        <a:t>15 - 30</a:t>
                      </a:r>
                      <a:endParaRPr kumimoji="0" lang="en-US" sz="21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21920" marR="12192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70665" name="Picture 7" descr="http://www.buzzle.com/images/food/safflower-oil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92800" y="1397000"/>
            <a:ext cx="3657600" cy="2650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6" name="Picture 9" descr="http://www.english-online.org.uk/int7/graphics/olive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638538" y="5054600"/>
            <a:ext cx="182626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7" name="Picture 11" descr="http://agoodshake.com/wp-content/uploads/et_temp/Flaxseeds-330602_213x213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01533" y="1540933"/>
            <a:ext cx="2091267" cy="23960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416800" y="279400"/>
            <a:ext cx="2946400" cy="1043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759200" y="3530600"/>
            <a:ext cx="1930400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 smtClean="0"/>
              <a:t>Agase beeja</a:t>
            </a:r>
            <a:endParaRPr lang="en-US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9042400" y="6375400"/>
            <a:ext cx="1930400" cy="400105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b="1" dirty="0" smtClean="0"/>
              <a:t>Olives</a:t>
            </a:r>
            <a:endParaRPr lang="en-US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36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 descr="http://thumbs.dreamstime.com/x/raw-chicken-thigh-143668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924800" y="685800"/>
            <a:ext cx="40640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6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0" y="1092200"/>
            <a:ext cx="1727200" cy="273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887" y="3937002"/>
            <a:ext cx="2084916" cy="264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77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038" y="0"/>
            <a:ext cx="7112000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6" descr="http://img.foodnetwork.com/FOOD/2007/10/15/EA1112_Roasted_Peanuts_lg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24800" y="3733800"/>
            <a:ext cx="4064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7924801" y="3124200"/>
            <a:ext cx="4053417" cy="40010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/>
              <a:t>2.5 Kg  = 60 mg  CoQ10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924800" y="6172200"/>
            <a:ext cx="4064000" cy="400105"/>
          </a:xfrm>
          <a:prstGeom prst="rect">
            <a:avLst/>
          </a:prstGeom>
          <a:solidFill>
            <a:srgbClr val="66FF33"/>
          </a:solidFill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/>
              <a:t>2.5 Kg  = 65 mg  CoQ10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2844800" y="5664201"/>
            <a:ext cx="4978400" cy="954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just"/>
            <a:r>
              <a:rPr lang="en-US" dirty="0"/>
              <a:t>Anyone over 40, should take </a:t>
            </a:r>
            <a:r>
              <a:rPr lang="en-US" sz="2700" b="1" u="sng" dirty="0">
                <a:solidFill>
                  <a:srgbClr val="FF0000"/>
                </a:solidFill>
              </a:rPr>
              <a:t>at least 60 to 100 mg </a:t>
            </a:r>
            <a:r>
              <a:rPr lang="en-US" dirty="0"/>
              <a:t>of </a:t>
            </a:r>
            <a:r>
              <a:rPr lang="en-US" b="1" dirty="0">
                <a:solidFill>
                  <a:srgbClr val="FF0000"/>
                </a:solidFill>
              </a:rPr>
              <a:t>CoQ10 </a:t>
            </a:r>
            <a:r>
              <a:rPr lang="en-US" dirty="0"/>
              <a:t>every day.</a:t>
            </a:r>
          </a:p>
        </p:txBody>
      </p:sp>
      <p:pic>
        <p:nvPicPr>
          <p:cNvPr id="68618" name="Picture 5" descr="http://www.tigerstrust.co.uk/data/general/humanbody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9268" y="1295400"/>
            <a:ext cx="5160433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149600" y="4557184"/>
            <a:ext cx="3759200" cy="110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Provides  Energy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 for Vital Organs</a:t>
            </a:r>
          </a:p>
        </p:txBody>
      </p:sp>
      <p:pic>
        <p:nvPicPr>
          <p:cNvPr id="68620" name="Picture 3" descr="D:\a july 13\th_heartbeat-animated.gif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61984" y="3151717"/>
            <a:ext cx="508000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4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7" descr="http://www.livertransplantindia.com/images/alcohol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401" y="558800"/>
            <a:ext cx="32131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64236" y="932552"/>
            <a:ext cx="2438400" cy="160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Prevents 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Degeneration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of  the Liver</a:t>
            </a:r>
          </a:p>
        </p:txBody>
      </p:sp>
      <p:pic>
        <p:nvPicPr>
          <p:cNvPr id="6554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6743" y="830932"/>
            <a:ext cx="1727200" cy="270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172" y="3661228"/>
            <a:ext cx="213783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3" name="Picture 5" descr="http://www.extremeliversupport.com/Graphics/liver_stages_fina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10817" y="2882901"/>
            <a:ext cx="5890683" cy="369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4" name="Picture 9" descr="http://t1.gstatic.com/images?q=tbn:ANd9GcSep0NHkQvPIB6xsBqH6ESNB4HTJS3bn8HmZDiudKwHipTfZ0xFiw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229600" y="584200"/>
            <a:ext cx="3759200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5" name="Picture 13" descr="http://2.bp.blogspot.com/-7gjb0RWIKxE/USKXH57CZYI/AAAAAAAAJsg/EOdfVjRrHI4/s400/ONION-RING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73828" y="2529115"/>
            <a:ext cx="2201333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0435" name="Picture 3" descr="C:\Users\wellness747\Desktop\535198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40003" y="4474032"/>
            <a:ext cx="3416300" cy="2025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2540000" y="4417018"/>
            <a:ext cx="2032000" cy="41549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</a:rPr>
              <a:t>Nela Nellikai</a:t>
            </a:r>
            <a:endParaRPr lang="en-US" sz="1900" b="1" dirty="0">
              <a:solidFill>
                <a:schemeClr val="bg1"/>
              </a:solidFill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8056" y="29029"/>
            <a:ext cx="4775201" cy="624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30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19</a:t>
            </a:fld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531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602" name="Picture 2" descr="http://godish.com/media/34362/oxygen_logo_rg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5600"/>
            <a:ext cx="12192000" cy="650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7604" name="Picture 4" descr="http://epicaauto.com/wp-content/uploads/2012/01/rusting-ca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63291"/>
            <a:ext cx="5486400" cy="3238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7606" name="Picture 6" descr="https://encrypted-tbn3.gstatic.com/images?q=tbn:ANd9GcQIfO3uMseM3L-L_BM-Acn1d1PaFsrLgMKfssJmz3Z6CBqPDROX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" y="3414490"/>
            <a:ext cx="54864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7608" name="Picture 8" descr="https://encrypted-tbn2.gstatic.com/images?q=tbn:ANd9GcTa6zqaymAb10i6dgW7THHYDCxPtRqEA3kNaPawBcZNQZ0-OCJ81Q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94400" y="163290"/>
            <a:ext cx="5892800" cy="325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7610" name="Picture 10" descr="https://encrypted-tbn3.gstatic.com/images?q=tbn:ANd9GcRfv7vTYbPXwwBk-_cmxjdY41xiWXu5Hzjogd_OmLpKmkkTubxyb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94400" y="3312890"/>
            <a:ext cx="5892800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5376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7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537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537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0" dur="500"/>
                                        <p:tgtEl>
                                          <p:spTgt spid="537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53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930400" y="1803400"/>
            <a:ext cx="24384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Provides all 46 essential Nutrients</a:t>
            </a:r>
          </a:p>
        </p:txBody>
      </p:sp>
      <p:pic>
        <p:nvPicPr>
          <p:cNvPr id="6963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748" y="1193800"/>
            <a:ext cx="1524000" cy="2700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81" y="3980544"/>
            <a:ext cx="1835151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57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5562600" cy="1155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8" name="Picture 5" descr="http://www.dzooom.com/UF/Classifieds/7629/621643_139725129503029_1058576838_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58648" y="990606"/>
            <a:ext cx="7960783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9" name="Picture 7" descr="http://www.thaythuoccuaban.vn/Images/News/xpeCpfxHn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94730" y="3950009"/>
            <a:ext cx="3606184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9640" name="AutoShape 9" descr="data:image/jpeg;base64,/9j/4AAQSkZJRgABAQAAAQABAAD/2wCEAAkGBhQSERQUExQVFRUWFxcVGRgVGBUXFxoWHRkVGBkcGhcXHCYgGxkkGhgXIC8gIycpLCwsGh4xNTAqNSYrLCkBCQoKDgwOGA8PGiokHyQsLCwsLCwsLSwpLCwsLCwsKiwsLCwsLCwsLCwsKSwsLCwsLCwpLCwpLCwsLSksLCwsLP/AABEIAKcBLQMBIgACEQEDEQH/xAAcAAABBQEBAQAAAAAAAAAAAAAAAQMEBQYCBwj/xABSEAACAQMCAwUFAwQLDgUFAAABAgMABBESIQUxQQYTIlFhBzJxgZEUobEjNUJSFyRzk7O0wdHT4fAVMzRDU1VidHWCkrLC0hYlVIOiRWNylPH/xAAaAQEBAAMBAQAAAAAAAAAAAAAAAQIDBAUG/8QANBEAAgECBQIDBwMDBQAAAAAAAAECAxEEBRIhMUFRE2GBIjJxkaGxwdHw8TVScgYjMzRi/9oADAMBAAIRAxEAPwD20xD4fDaqbtD2st7IL30hLvkRxIpklkP+hGm5+PL1q14herDFJK5wkaNIx8lUFj9wNeedkrNpFN9OM3N0O8JO/dxHeOJM+6gTGfMk5zXm4/FQwdPXbd7JcFSuWQ7f3LHKcLuCnnJLbRN+9s5x9afT2lxIwW7guLQMQBJMEaHJ6GaJmVf97Aqu452shtWCusrtoMrCGMyaIQcGR8e6gPX0NWjokseCFeORdwRlWRh1HUEGvBWdYmGmdSC0vjnf4N3M9KL7i3Go7aB7iUkRxrrYgatvQDnzH1qiXt6x5cOvvpbD/mnBrE8SnaHhXFrBiSttGjwFjk/Z5SCqZO50MrLnyxW5i5D4D8K9HMMznh4U50rNTTe/p2t3MVG4w/tDYf8A03iHyS3P4T0sXtLiB/bFteWq/wCUmh/Jj4tEz6ficCqziXbK1t5WildlZQhY93IUUP7pZ1UqoPrVyQCOhBHoQQfxFcDzzEw0yqU1Z8cq/wADLSjQS8SjWIy6gUCl8r4sqBqJGOe3lWUi9pmpQycO4iysAVIihwQdwd5s7iqPh5+zLxWxU/kfsj3cKb4jV0lSVF8k7wBgOmo1Z9kh+0LT/V4f4Na9HG5nKjRp1qaTUu/8mKiS/wBkZv8ANnEf3qH+mo/ZGb/NnEf3qH+mpriPH7a3YLPPFExGQJHVSRnGQCeWRUZe2thkfty25/5WP+evOWd4uSuqa+TMtKLB/adAYrd44bmZrgSlYo0QyKIm0SawzgDDbbE/Suf2Rm/zZxH96h/pqxfZG4LPw06iQ0XEjnJII+1DSfUY5VviQNzXVj83q4aqqcYrhPqRRuRf2Rm/zZxH96h/pqdsvaKjzRRSWl5b98/do80cYQvgsFykjHJCnpVX/wCNbD/1lt++p/PVNx7tbatPYGKeKUrdq7LG6udIjl3wDsM43qYbNcTVqxhOnZPrZhxVjUv7S0LyLFZX06o7xmSKOMoWQlW0lpAcAgjkKbl9qCRjVNZX8MYIDSSRxaEBIGW0yk4yRyBqm9nlwZLR3OMtc3J2x1lY9KvOLcPE8EsRx+URk3AIyQQDg+RwflWqtnlSlXdNxVk7db2uFHYncf7cJbTi3EFzcS92JStuiNpQsVBYu6jcg8s8qrbj2orEpeawv4o1xqkeKLSoyBk6ZScb9AaynY3tB9rvFc/3xOHQxS5GCJkmkR9/LIzj1q49oTY4ZdnAOI+R5e8tdWJzWpSxSoKKs2vrYKO1z0gHO9LTcK+FdzyHl5V3o9T9381e9d9jAWik0nz/AApMHz+7+ul32+wOqK5wfMfT+ujf0pq8gdUVzv6fX+qjJ8vvpqX7QOqK51eh+7+ejX6GmpA7zRmuO8H9gaUSDzFNce4OqSjNFZAKXNJRQC5pa5paAyntVnKcIvMc2jEf/G6R/g1LFGFUKOSgAfADFM+1380XHoYD9LiA1Jbmfia+U/1G/wDiX+X4NkDHXXFrWO94kt1OkIks4LdWff3xcFsKMkgZBP8AXVHw/ty8MUcQvOEsI0SMMz3wJCqFBOIeZxS397HF2kDyuka9xjU7Ki5MRxuxAr0eCZXUMjBlYZDKQykeYI2IrVWxdKlQo06tLUtKd7259AluebX1yLm04pdG5tJHFnHB3dq0pGkTF9bd8inO+kYBFelxch8B+Fee9u/77xH/AGUn8bavQo+Q+A/CtOazjPD4eUI2Vpbc24EeWYvjEsqXHE40tZ5jeWsMEbKn5ENolVi8jEABdYPXl0rXcOte6hjjJyUREz56VC5+eKruIdr7SCbuZZlSTw7Mr4Gr3cvp0gH1Iqw4jZmWNkEkkWRjXEQrj4Eg4rhxGIq1aVKnUjpils7Pfjfz9DJIzxXvbni0q7rBw9rUnp3jCSZ1B81GjPkTVp2S/wAAtP8AV4f4Nar+zTdzw7iVgwXvLWKVtajBmjlid0lbJ3kOGVvVRVh2S/wC0/1eH+DWvUzaEYYShGDuu/fYxjyyDxXhtwL5LmGC3nUWxgKTuVAYy95qHgboAPmaclvrtVLHhnDsAEnEp5AZP+IqTxXtRFbyrEyzPIyd4FhieU6NWnJ0A432+lQbrtjGyOot77JVgP2pPzIIH6NasJi8fClGNKF49PZYaQsvFFubzhU6J3ay2Nw4Tbw57g42AG3wFaGZMqwHMgj6isnw6yeGXg0cilHTh8wZTsQf2vkEdCPKtc74BJ5AE/Stee/9v0X5LHgyfAbW9traKA2HD5DGgTW0p1NjqfyJ3+dZntfc3CzRC6ht4hL3mj7MRtp0kg+BdsEb5rRQ+1exf3TO3/4wSH8Ky3bLtFDfz2ncCUiIzai0bJgsEC+9z3Br08NisdUqqNaFo732a6O31MJJWNV7Kj/5eMf5af8AhDWtMo1Bc7kFgPQFQT9WX61lPZaP2h/78/8ACGnO0vFu44jw3JwspuYT/vC30/8AzC14GIpupi6kV3k/km/wZrgquynC+443xBcYV41lX4SOHP0YsPlV57RvzXd/uf8A1LVn/cz9t/aB1gMLfKQOv4vVX7RvzXd/uf8A1LVVbxsTSl/gvlZF6GeuvavMzju3KkKFIGCmw3OD1NaTs37UgFIuSW6q6gZz5EbfWvOLSwXDHSBv0+FOJwgvhxsvkK+1U5X5Oa57Rwz2gWc23e6G8pNvv5VfWt2ki6kZWHmpzXzrdyQgqB4XB59a2fZHtSLNjrDMjAasefQgcs1ujW7lueu0YqLwzicc8YkjbUp+oPkR0NS66b3MjnFFdUlAJRS0lAFBFFFAc92PKjR6n6/z11RWOiPYHGD6H7qO889vw+td0VNLXD/ICimwMNgcjnbyNOVYyvyDM+0+0MnCb0DmIS//AAESf9NM2lwJI0dTkOquD6MAR9xrVzRBlKsAVYEEHkQRgg/KvMYZJOEj7PcpK9qhPcXKI0iiLOVjmCAsjqNg2MEAcq8LPMJUr04ypq7jfbrZ/wAGcXYi9oj3Nzcs9q9ylzaLHGFi70C5jMgQMMHQCJAdR8jWi7PcPMFrbwt70cUaHH6yqAfvzVX+yPw/pdKx/VVZWY+gUJkmmYe3IEr9/b3MMRVDCXt5i0gOvWxCKdI2XAO+N+u3hVI4zEUIUvDdoeTu+n7t8TLZMpe3f994j/spP421ehRch8B+Fee8ZV748RktopnX+5ywgmKVCZBcNIVVXUFjo32BrQp27tgAP2xy/wDTXX9HXTjsNWlhcPGMG2k77Pbjkie7K7iqAnj4O/7QgPzEdwR94rV8NfMMRPMxof8A4rWf4NaG+bjDRpII7i1igRpI3i1SCOcEASAHYsuT6im+EdtYUt4UmW4SVY0R1NtcnS6qFYZEeOYNbcfha08Jh1GDbS3VndbIJ7scuTi84mOh4Tk/EG4Aqz7Jf4Baf6vD/BrWdPEzcXsptY5ZRcWE9s4aGePQVWWSNsyIFIZm0YznJFOcG7b21taW8c3fRvHFFGwa3uBh1RQRnu8cwamMoVZ4KhGMHdcqzugnuyzvhdQcRS6t7dbhfsrW5Vp0hwxlEmcsrZ2UdOvPap//AI04l/muP/8Afi/oqp/2TbH/ACkn7xcf9lA9p1geUkn7xcf9la6GLzChTVONLZf+ZBqLIVr2y+38WgzEYXghu4pF1BwJA8YbDgAMvhG+BW0nXKsBzKkfUGvGezPH4oeJSXMhcQs92Qwjcn8o6smVVdQyATuK3x9qFh/lZP3i4/7KwzWhXrV1OMG/ZXCfO4i1YwNn7PuJRBdECAqoBP2iLcjr6Ut/wq9tUV541iQyqpdJY3ILEgZUDcZyTW8HtS4f/lX/AHmf/srPdue2Vte2yxWzO8nfxPjupVACk5JZlAGK7KGLxs6sVUpWTe70y/UxcY2L/wBlx/aHPP5e438/yh3rO+2pyrWLLsyG4dT/AKSiBl+8U72G7Y21ladxcNIkiyynHdTNsXJU6lTByKru3Xaa3vZrQ27M4h79pMpIgAZYtPvqM5KnlWijQqrMXUcXpvLe23D6lb9k9U4dfLNDHKvuyIsg+DAN/LVJ7RvzXd/uf/UtZfsJ2+t7ezWCdnVomdVxHK4Meoshyikcmx8qc7a+0GynsbiGORzI6aVBimXJ1KebIAOXWuGGBrU8UrQdlJb2drX5+RlqVinVcRM8cmce7kbfCkjt5EVTE/ixkox61Ctbl3i3AwRsynbHljzpieeVGBXxDGWyeW9fXHMSxErSBpPEw5r60t9O+jCAnJzj0rm1vkZsLjWN28vgDT9zGQVGoKSc48/nUBO4B2glt2DRMQRglehHUEda9NtPafbMgLrIrdQF1Y+BzXiyylJMscAnY+dW1veIcgc6zjNx4Lc9/tblZEV1OVYBgfQ07Xmfs/7aBCLacgL/AItj0OfdJ8j0r0yuyElJXMkFJS0hrMolFFFAFFFFAFBNFGKgEC9aWiiiVgLSUtJVAYoopaAKMUtVHFO1dvbtolfDYzgKzfgKjaXILeqviPaSCENqkUsP0VOWz5YHL51muL+0lCpW2BY8tTAj6A/y151fXhVxhwS5yQedaZ1rcGLZsZfahJv/AHtfLIJ/lrKcf7XyXsiCQgoucIAV39N9zWZmuS85BO4zgdKtbaJcDbxDJzn+Q1zOcpcmJzNkjWzgDOMDPIdAc86aue0UIUIwZeXukA5x8N80894UGo+4u++AT5gA1T8RvI3LMRg5VgCcAeY8tXw86iQJUV6hAWMSEs+SxA0pseeAfD8d6L3iLKVjJBLbkjLYXHIY6/z1AhtH/wAWCpJxsTj11dCccvKrGyRgzMxZtJ06QwkyOg221E4/DaqB7hfA9YJORgkgAhjvyPP8ah3dnNET4lxnA5A/HAPrmi7kkFxpVWUe8xXOdxyHrtgfOumZV75kcknxLrbOnSNwcDc8+XnQHVrcvyKqFOAf1vU+LJziuuIW8Zi3JLjdimdlOw+IqG82AC2oFjsC2Dg7A5PICp1ocPk6c4AOAfER0HmMHlUYIjyFVjjjYqWZcAqFOM+L0J9adl4WsuvvAw8XJt2xzO3X+uo11FrlDKwDICNLnwL8ABnJ286n2EbxqO8JcEMdsBUzywSdWcb+VXzAzc3SRoV0up2XTggdMHlzFRW1MCMnTpYseXXanIb55GAyHTDemQThR1ycb1IeFkj0YUjIGksNWk5yfnjFYgr7K30AStgIB4QeeT1NS5zsNy+AGHlknltTiwd4PD4lONmHugfjypYLtFbARm8XhBHNh8P5avIJsT6gRJFj9X12qNPHhfyYO25pbgs0m4KMBnSMkY6U9CCw2YHzHWoBhbr3W5rj6VuOzHtKaECOQGSPpk+MfAnmPSsVBaEFgRkHy6U7Hw4j3mA8s1lFtcC56p+ylEXUCNgufESRkD0A61srW8SVA8bBlPIjevnNJFTmdjVnwvizoQI2YA/qk/yHFbY1mnuZXPfTRXn3Ae25QaJDq5e8d/XetRF2phOPeGfMDA+hroU0y3Lmim4LhXGVYMPSnKzKFFFFAFFFFAKaSiigClFApaAbuZdKM3kpP0Ga8JvuIyTu7kgZY7tXvLct68I9oFk0N7IqL4ScqFG2DvXNX6MjWxW3tyyEAEAYxkcs0zFGWcHYDzI39TTpmwuJVHTHnn4UzZXLFmCqUbzbJ+BOfd2rmNZJggjV2ONR2wfXy5U33OXOSVLHVnGMKPU9KcvpVSPTksc43PPPM7cxUF7aRgMFQDzHiLsOmB0FUEDiV33jtp3UEKCc8h5Z6GmYbBpTq32OQqqzdeZCggdNzUteFkK4UF2QblSAus/o+ZGOtT+Hs0bYGVbZQ2nPjO/Q8sMN+nPrWRbkOePSxGfewn6WR1IAG+55/Cmzwp4wF1FAd8ndSeQ25/8AFira6j0By7iRzgg4IXfOnR1JyDnPlVdHdE6m5ZyvQKSSOedgc+LPTHOgObC5BBSTknNlPUZ5j9IH7vnSTSxq66og36WQSMYAKnJIOfMcs033vdYRhtzJHn1JJ2OT0pqacNIMaidhk8tIA2Ixkkny9KAmzJ3oYY1aVIUDc6TgDffOSQT151GvLp4l0hdwBsSAfpnI5VZC0AHUOOitsu2ds/o/XpvVRLwsSyKTJ4F0nfYP/o7n5ZJ86lk+SoLdB4h7zNjUxOAOuBnl1+lSorhTIoVlYcirbjVn8PuqZc2UajwhSNWcNhAMkb+Zxnp8Bioc57t0OzBsqFIJ2Iz7pwP97PTrTkhOiRQCyxqHAOdHhLHcBlBGDy5A4riLhup1fwsQuSSfdPkwIxnH410eHAbqJBjJGWzuBzXzOTyNdniKqqKx5g+LGo8tzuMnNRkIsscgZmYkI5GNBBx06efOqmUvEWbJCdGJ68vrV1DJ3nhIOjTqB21Z8wMb1MNqs0RQZUgZKt73pkchn0qIpB4bxkCEK4LErqLHOfuqHdcQeJ9QwwcZGnmKTh9uybSbAk43zgfCo6QOZPAdSZxlfj5dKdSlnwO5klO4K+eqrOKYMXUg7dX/AJKqbq5CzKrBwCcFvL0zyqRxG+REV0DEZwQd/nVIRo70OzxOPCOXSpMvEljIjBA22qFFeLLIzIpOw5A86my20bYEib9W659KWBwA7t3iv7vSrI9pJIkBYGquwsxHKSzFVFT7u5ilYLqG1OAer+zK9aa3eRhgFgo+IG/4itjWV9m7qLTSMAh22zv03xWqrup+6jYFFFFZgKKKKAKKKKAWofF+Lx20ZklOFHluSfIVKllCqWY4ABJPoK837Tds7a8ieBtcZB1IdiWIPLGNsitc56UC6s/aRbXGqNSElIOhZdlY9MsOQryLthx+aS406lLs4B0Hl8/Kh2toGy+rWDgtvnflsNqat4IyTOn6R8BPi3H6WDyHzrlc3LkwbHTA0QA0ln/XY5IY8vlimLBJGVizNsWLFBkn0Hrzzt0rqO9jXVrd5JT/ALinqcNnGkLTF92j0roTC6zjUp1HHofPPU1ja5iLaBWZirM5UZwQo+IycjOM71bxcaitgQCHJHPJOD1yf7cqogFKsI10hcElyfER4iSMZxkc+XlUa1gV2aWYALltt8YI59N8j8aLYpa2Mvfu8wwq+6HyCNXIsVPPmB1+dOtxERJgqcbklSxyzHw6lxzHPYAbgVG+0xmNUUCIA5AXYZwc5HPPqTXCy6PEr5X0A055kHO5IAJyNvOrsB/+6Z7osDqIBIOAvXcYAxvv05muLS5VmMhAypAxpCknG4yuQRnqee/wqNxVmYo+7qmnACswZiSMsR0Go/dTkUBQaCN8Y6e8dvCMevWgElvBM5iOmPB8THWxJP6qbBT8MDyqQqrEHRWDZ051rhTk8wc5A3+fpVbJCdZB33GRgD5ZHXpTkToUYMuHGQFOT4Sx3Zj5cwMfCgFNydOhsEN4dO4GcDfJ+fI+ldzcJZlVFBXUSw933Rz0k8v0eY5EfIgjYIG0sVzghhpJznJ1bHc9eeOtcz3gWR2DlGY4AVskIOmDsBnPx2+TgEyG2EcWRIZG5ZyCcH9UDbIO+DnfqKh3cSmRSXO+CdY57DCjHL+3OosVyx71gQAzAAsfFg7HSmNwCenlU6PhcrHVjTgKv5UD3cDkMY9cjf6U3A+k+vJ1EZwdjuCOXp5/WoHE73VKAMAj3gd9yCc4AxgDoai3pVZM6pMqclVKhRgjODjBHp686n3txH3bONKs2NOPeOOa/Hb471jpKdQ4KrHhQRqAKMRuMY543wc6afs4dGpRpYjBDZ3Y7DYfrfcMVG4Xw/vRqQBEJxksSxP6TZb8fpUs20sQ1kJs2cghgF3HPoeppYgzc8PRgcBkZ9WBIxB29DuM01weye32DrltyhyMDqcn8KtVnDsH7wDbByAdx8fjy+FRkaOUspk1lGHiG2DzxjrQESTWA0WDJuXyRkeePQ1H4SmCzSErnYI3IZ9POrPi169u6vkMrDTlf1vh51R8YM7zCYKDgDYbn4kHrVSBa2l2YFxGpwzeXU06OIS6tMgxqPPAxj40xwviIOe/yrj9bbbptUuKUvLpK6k3IY5C4+PU0ISRGjbFwTn5VGbs+on1E7+Q5UxfQtCxZNLIeQXnmp3AeGySOWckliCF8qhUj1nsR2daILM5G6+EczgjmT0rX1muzd7L3axsBttnO+PLFaRRXdC1tjYLRRRWYCiiigClpKUUBxPAHVkYZVgVI8wRg1m4PZzZIkqpHhpV0l2Yu67bFS2dODvtWoqNe30cSl5GCKOrHA32Hzz0rGUU+QeY8X9lXD4PHc3bKMbB9G5A3OMZJrAXPGoIQFhGY3OnUvrtghvd+FbD2v3Yn0G3Yyal0+EbA6sfhWF4HwbSCZHAByCBg59SwONhkfPnXLJK+xi2NS8DwhlYl99iTyHoD9M8qciigjILltQUYGFYDPLc8jmpV3xtQdQUBRsBnACj0qos3Vy00kYTVl11OzatzvpJyV359awW5jYtFv4mk0KkeNyNQzlv1vgMbDkSKZ4nOInAlJYMo0EE+Js+LPQHkcj4dKcaUqh7gZwCuSN858ekAbD+amVnhDMJSFJXGWyW0+RAOxO3LG2aoK08TU77HngHOTv93Ten046yeFsKN9hjnjl61IW0UnVjQrDYnmw9B0HxqraCIycgxHQbAEefrmlkLkuHiZ71tGkqEClSDjJ5jbqevyq7juxhDr8OkhQwA2xk4Xp8Sc+m+aqLDhyrEWOFG3TxFvQH409BAmkmRyqnCnUTnY5xzyBuM43+lT4AmXGAut/FnJwM8+pG433AGxriyvEickfpbjCgNqIGkliScDV0GKkvashYgZXoPCMdTtzBOoDzqqvrcqxL5DMVbBQqAvI+Igg7gnNLEJU15KM6CSWx75Oz+6SAeR1ff6VAMDSnBYAYHiA5nnpKnGDkZJ/GrOALMx8eTuSwBJ2AIwBkk7E/Lpypq/ysQwqy6iqgoT3mN8dPCMY2G1VAk8G0KNkDFRgk4JyPU8hnPLnRxjiUjFQjYABZgTnwjHJc7nNMWsKIcsofSuSdWkDHJRy14A351yOJwTTgKil9I3UhVBzkE5GMrkf11OQdFI2bCgh2ZvfbZhtnI6YxnG9V72YZwXIOHIHkT+jj6f11oI7aKJWBfM3MFOQzkDSPUnHzptLAOADkSDDdBIq77b40oMgZohcz3F7lsKqMclsMAMBRk43G3QgfPFXcV/CIWDBgpGGOd9OMYG+xx9TzzXV1fx2+Y2SNyQuTIQdex3PmBggdTtTnDr5HGlU06VJ7sae655J0nBLc9t6uwIvD+z7vG6iQK/6GxYAHcEjmpPwztnlUi17HxIrDXKrHfW2keI+gzn4ZzTc/aI40h+fltgnzx/LUXinGmW1fR4hpxqXBwc41ZGcD+XFRO+yLZloTDbRAkd/4gpL75J28I3xXPDbhZHdo4tlHQ+IY5ggn57CqPg3CI/A01wV/TCBc4yMZJJ5/KrThvFTCTCuRh2JbGC+ScE/EVHZdRp7Fnw/sbJxFXkt3BwRkMOWeW558qW8tBAhSYa2Q+Lcggj4dK9a9nlhFFZK0a6e8JZs9TnHzFQu0/s4huJWnLuuxZlX9IjfmeQNbPCdk4mzSuDBdley08hE6xfk5TpTOGx5tjoK9QteycYjUOAJBnxptkdKxvZ264nNawSpewRLJGrCMWikID+iCZN8edWnB+N3sXELe3uZ47hLhJzlYBCyGNVbYh2znVjBrno4vCzqeFGV5b7WfTnpboW1jW2PDRGdsnB5mrGkAqu7TcTa3s7mdAC0UMsqhuRZUZhnHTIr00rELKivObR+KyRo/90IRrRXx9jQ41KGxnvfWp3Zjjd4OIG0uZo51a2a4DrD3JUrKkenAdgQdWa4qOY4etPw6crv4P9C2ZuKKKK7iBXVIKKAWsf244Rc3QEUcY0qQ4k1geIZ2wa19JWMo6lYHgtzwOSOTTKGQ7qvU5xvnIO3qKh3fB5JRg/k/CQAhGgLyB5c+YG3y619AXdkkqlXUEEEch18vKsBd+yDVkJdyKpbUQUBJ+eR+Fc0qTXBNKPHYuxc0p2SWULkeEMygfIdcbVcxdm5NeHhMeATqcEDbAVfEMgHnsK944HwD7Lb9ykhJyTrIHPboOgAxWb9oPYy5um127IPCFIOVY8/0uR+6q4SUblcU+DyYFYVOd9JwSy6gxPkwPU48+XpTV7w/Vp2VGIBAA1MSNzuemGGMdauLjshd2SKskRdt2DAh/jjyHLbngVU3N8VYDupHbG5wwPLcZI8/LyrTwzDSyN3ZLAlWLnHhA0YXkBknkOZ+WKS94pAzLhBGw2GgeIkA7cvx5mu576WSRsuyqFIQBVJLEhRqzyB9KbtOGohLSLrkBByMHpnOB8hWRLEWW1YYJ8IB2GcnJ33Ofeyf5uVSo7EgCV11YGpcbnUOrL5Z6/CuEuu9cKiqoOWZAdJx6nz+HnXUp1ro0aAxCscktgE4wT1wKEFuJ2mViPeDDZCVbX4QDnTgjSAT8BU2Lh+tz+VlRcDOrOGODgBjjA2PSrThpCKQiJGCc9c8gPEetTLmckBGAlx4jvtsc7fzVLohmLaVYdipQAE4LZZxtt56ck1zdcYEkkYjGjuxrOgAHGwwWGMcyfl61fywQTg5VVI2GdsZ/wD5yqrg4QxYi3cCPkdSlCCd2AIG+dvhQEfh12ram7pMB86D4iF0j5bnJx60zLJbh5NRCayrYUAN8QxHIkYxVtJDDFG5eQlFwNIGSmPXmd8VWWvC47hWaIxj8oSGfUSwwNs9ME4+RqooxcxtDJ34AMe2hW99em489qmTdrf73qXAY6dhpJ58s9M7GmooFtzmUeJDszk4zggELnGNyQfh1ri+4hLd6YFBnd2ARV3IboVPT4/Wm3BUrky8dZtMUcBeSQ+BY1XvNsEnUeWOpO29WFt2Ev4l1rbwkjxBTODIPTOkJn5/Or72U8CaIXMswHe961ttghViwGAPkZCc456RWv45xuO0iMsmojUqBUGp2djhVUdSf5K8DF5nVhX8Gik7bd7vsbowVtzx677O3N+dcNkySQyGOQtLFHlgFYq0bkHbUDnlvXXFeA3SRJDPbGNZ5FiDCWFzrPiAwhJAwpr1/gfE4rmITwghZCc5GltS+Ahh+sNOPkKzftQk0x2ZzjF2hyBn/Fy9KUc1rVcRGlKKSvbrdfXv5DQkrlLxT2aRWMcMs9wFk2EUMMRklkfmABqBkI2ydgM7nlXdjwTiTSd4beLTlcLPIivpB6hA+kn47VbezyBpw97MdbsWghJ5JBGdPhB93U+on4Vddqu0n2NIysfeySyd2iaggJwWJLEHAAHl1FZ4vMajr+Bh4pvjfv8ANLYqW12SIu2t3AB33DfySjnZzLKVH7iyox+Vaay47Dd2rTW7iSMq4yMgggHIZTurDqDvWd4Dxdbq3inQECRdWDzU5IIPwIIqugb7LxMhdo7+CbWo5faIV1h/i0ZYHz05NdGXZrUq1vArJJ78d10Ycep32E/Ntn+4J+FLN+eeG/ud7/yR0nYT822f7gn4VD7Q8SFvxC0nIyIrbiEpHnphRsfdXkZf/UvWX2Zk/dNLxzt13c7W1rA11OgBkAZY4os7gSStkBiN9IBPwrO9rO0/EGsbqOWwQrJBMha3uO8ZNSMNRRkUsozvp3xUrsZw8xWcZfeWUfaJWPNpZfGxPruB8AKXj3a2G0YLIsrHQZW7tNYjiDBDJJvsmo4zv1runnOIniHChFNJ8b3diaVbcsOD/wCDwfuUX/ItQ+Gfn1P9ny/xiKrZAMDGMYGMcsdMemKqeGfn1P8AZ8v8Yirz8md8an8fsWXBvqKKK+7NQoopKKAKK5U5+FdVE77gKWkoqg6ormlzQARvVfxuaGKJ5plBVFOSVycHbA+OcVY01c2qyKUdQysMEHcEVHwDyi64nw2V4kQFFKsTqGcsRgbnJyMHHxrMT8MtwgVTIclgTqAyDy+6vXJ/Z1Zs4cRlSP1SQMYxj0qi4d7G4FlLzyPMBnSvugZ88c643SnfhGbs+p57c20aZEQGgLuCBqbyyR1qpYnwl2XA92JRlhtgDbrivcL32ecOAaSSIBeZ8bhRj4Gs4bThEZDrbOSCQNLN9d39aOm1y0a7I8xa788gqMY5H0+dc8MuHLtoBYdcnlnbOa9N7S+yiOeETWqyRvgkxu2cjG2CScH51gLa2+yKY5VIJOSDkHyrW46feDj2GrkBHAIbWx1H4YA61JnLHSI5CN/HqJIIxz23znFVE/Fu9dkR/Cv6RODv0Bq6tJ44IDpIDjrz1H4+VEjBpnNpwF5NKpGrswbWSeQJG+knnU2/7PNCFX8mXwdLAFVx8ByHKrPsfwRJIzcTyFS4K4B0+uRS3fFY/cTxBRgat+VW3czeyKXg3BH0ZnAlHiAYEsoc+6CPL1rT9lOKfYHdjCg1YVzspyDvpwOQz86rrVpXDLAhDHxEJ1x1qfa9hbq4mjeZGCBlaRScBwCCfqKsb3vEqVyy9nk2uy1/rz3LH4meQ1H9oNm032GJCAXvEAzyyI5iB9RUvsnEIXvbXAUwXUhVf/tS4liPwwzD/dqb2i4S86RmJlSWGaO4jLglNaE7MFIOkgkHG+9fIykqOZOVTZan8n/Jt5iU/s0iZLadHGCl5cqR5EMuR9c1M7UqDPwwHcfb4+f7nLU3s5wlreHS7B5HkkmkZQQpkkcu2Ad8DOBnyqH2n/wjhn+vxfwc1ZYepGpmSlHhyYfA17N1/wDK7U/rIzH4mSQn76Xj9is3EeFxvnSZLliBtnTDkb0ez5dFksJ963lngYeRSV9voVPzpztJN3FzYXZV2jgmkEndqzsEkhdNWldyA2nOPOrh7QzN6/7pfW4fujPs5XHD4wOQe4A+AuJgKd7SbXfDj176Zfk1tMDXXYSzeKwgWRSrnXIVIwQZJHkwR0OGG1c8V/KcSsoxv3Ud3cv6L3RhQn4u/wB1XC+3ml4/3Sf3D90c7Cfm2z/cE/Cs17U2wyY/9Jfj6rCD9xrS9hPzbZ/uCfhVL2+szLPFGoyWs+JADzYQoQPqBTL/AOpesvsw/dNpCuFUDkAB9BWO46gM/Fyf0eEED5mdvxArTcCvBLbQSDk8UbfVFP41m+1nDrnvp2ghMou7JrMkMiiN+8JDvqI8Gh25Z3FYZTONHF/7jts1uJcGo4SfyEP7lH/yLULhn59T/Z8v8YiqytYNCIn6qqv/AAgD+Sq3hn59T/Z8v8Yiq5M741P4/YS4N9RRRX3ZqCiiigGkbTsem2en9VOiiue7Hw+G1a0pRVlugdUVzpPn9cUb+n3j+erq7oHVFc6j5ffRr9D91XUgd0Vxr+P0NL3g/tmmuPcHdFcCQedHejzH1prj3BX9peFtcW0kSnSzDY+oIP8AJXlV1wK8t2UGEkdCNxXswceYozWucFPe5dupA4BLK1vGZhh8bjl8NvhVZ2p7Cw3xDOSrAYJXG46ZzWi1UuazcU1Zi557aexm1j5O/nuF5083svQn31K5znTv6bVu6KnhxF7nm/FOwly5VIwuhRp1EgDHnjn9K6tfZGV53IP/ALZ/7q9GoqeDHqQoezfZJLQltRdztnGAB8M1fZoorYkoqyB5b294xHHema071ruFVimRYJpIZUI1rG7xqdEoDZVhnGcHblWW/tMmdo4/7nywySMEVrlzFDrIJwZGjHQHbmcVoe0DHh9/NcSBvsl2Iy8gBIhnRe7/ACgAyEddPi5AjfFTZPs13FpJhuIjg4ykinyO2d6+UzScI4i9ajdbe0m1demxsjxsys7DXkssU7Turv8Aapk1R57sqmhB3ef0PCcHr8a77Sj9scM/1+P+DmqfLe21pEAzwwRoMAZRFA9F/mG9RuzUD395HeaGS0tw/cFwVaaVxpMoU7iNUyFJ5lifhyZdSlXxqqwjaKd/JLoivZD/AB7gNxa3Ml3aR9/HPhri3BCvrAC97CW2LFQAyHGcAjflXP7QLVNpu/gb9WW3uFYf8KEfQ16XRX0WKynD4meuV0/Lr9zBSaPNU7arMMWcFzdOdhohkjjz/pSzKqqPXer7sx2VkiWee5Kvd3C6W0e5GgB0RRk9ASST1Jz0rWUVsweW0MI24Xv3fJG2zybsxx77PZ28EtrfCSKNUYC0nYahscEDBHrU/hc7XfFLORLe5WOGO57xp4JIlGtUVQC4Gokg7CvSqKwo5XRpVvHje+75239PMup2seZKknCS8MsUr2QZmgmiRpe7RiW7qVFyy6SThsEEEUHt5FICtnHPdy/oxxwzKM9NbyKqovmc16bRWutk2Gq1XUd992k9n9L/AFGpnmPDu15EMYmtr7vdC95iznx3mBqxgctWal9lpXuOLfaFguI4ks3iLTwvD+UaaNwAHAz4QTt5V6HRWzD5VQw9XxYXvv8ADf0Dk2FFFLXqGIUlFFAFFFFAFFFFAFFFFAFFFFAFFFFAGKTQPIUlFSyYF0DyFGgeQpKKmldgHdjyFHdjyFFFNEewDQPKl0CkoppXYC6B/bNJoH9iaKKaY9gI0QIwdwdsHOMVRzdgOHMSzWNqSdye6j3PyHOiimiPYHVn2FsImDR2dsrDcMIkyD6EjIq80fH6mkoppXYBo+P1NGj4/U0UU0rsA0fH6ml0+ppKKaUA0+p+7+al0+p+6koppQDB86MHzH0/rooppX7YDf0oyfL7/wCqiimnzAGTHPb+3pXanNJRWmNR+I4din/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69641" name="Picture 2" descr="http://www.skrewtips.com/img/Spirulina_Powder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728502" y="0"/>
            <a:ext cx="2144184" cy="119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2" name="Picture 1" descr="D:\a july 13\spirulina vs fruit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88000" y="3922486"/>
            <a:ext cx="6604000" cy="261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43" name="Picture 3" descr="http://www.naturalpharmainternational.com/1/images/140_0_2909607_315346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89600" y="4445001"/>
            <a:ext cx="931333" cy="791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45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21</a:t>
            </a:fld>
            <a:endParaRPr lang="en-IN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18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58495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22</a:t>
            </a:fld>
            <a:endParaRPr lang="en-IN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7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15" descr="http://www.clker.com/cliparts/7/5/3/2/13179276421845549331Cow%20and%20Calf.svg.h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020" y="412751"/>
            <a:ext cx="2252409" cy="233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70288" y="2533959"/>
            <a:ext cx="6807200" cy="4004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18" name="Picture 2" descr="boswellia sample for artic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21486" y="3211295"/>
            <a:ext cx="3550021" cy="3349161"/>
          </a:xfrm>
          <a:prstGeom prst="rect">
            <a:avLst/>
          </a:prstGeom>
          <a:noFill/>
        </p:spPr>
      </p:pic>
      <p:pic>
        <p:nvPicPr>
          <p:cNvPr id="74755" name="Picture 12" descr="http://painbehindkneecure.com/wp-content/uploads/2013/06/Arthritic-Knee-Joint-Pain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19084" y="3037120"/>
            <a:ext cx="3530600" cy="353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6" name="AutoShape 9" descr="data:image/jpeg;base64,/9j/4AAQSkZJRgABAQAAAQABAAD/2wCEAAkGBhQSERQUExQVFRUWFxcVGRgVGBUXFxoWHRkVGBkcGhcXHCYgGxkkGhgXIC8gIycpLCwsGh4xNTAqNSYrLCkBCQoKDgwOGA8PGiokHyQsLCwsLCwsLSwpLCwsLCwsKiwsLCwsLCwsLCwsKSwsLCwsLCwpLCwpLCwsLSksLCwsLP/AABEIAKcBLQMBIgACEQEDEQH/xAAcAAABBQEBAQAAAAAAAAAAAAAAAQMEBQYCBwj/xABSEAACAQMCAwUFAwQLDgUFAAABAgMABBESIQUxQQYTIlFhBzJxgZEUobEjNUJSFyRzk7O0wdHT4fAVMzRDU1VidHWCkrLC0hYlVIOiRWNylPH/xAAaAQEBAAMBAQAAAAAAAAAAAAAAAQIDBAUG/8QANBEAAgECBQIDBwMDBQAAAAAAAAECAxEEBRIhMUFRE2GBIjJxkaGxwdHw8TVScgYjMzRi/9oADAMBAAIRAxEAPwD20xD4fDaqbtD2st7IL30hLvkRxIpklkP+hGm5+PL1q14herDFJK5wkaNIx8lUFj9wNeedkrNpFN9OM3N0O8JO/dxHeOJM+6gTGfMk5zXm4/FQwdPXbd7JcFSuWQ7f3LHKcLuCnnJLbRN+9s5x9afT2lxIwW7guLQMQBJMEaHJ6GaJmVf97Aqu452shtWCusrtoMrCGMyaIQcGR8e6gPX0NWjokseCFeORdwRlWRh1HUEGvBWdYmGmdSC0vjnf4N3M9KL7i3Go7aB7iUkRxrrYgatvQDnzH1qiXt6x5cOvvpbD/mnBrE8SnaHhXFrBiSttGjwFjk/Z5SCqZO50MrLnyxW5i5D4D8K9HMMznh4U50rNTTe/p2t3MVG4w/tDYf8A03iHyS3P4T0sXtLiB/bFteWq/wCUmh/Jj4tEz6ficCqziXbK1t5WildlZQhY93IUUP7pZ1UqoPrVyQCOhBHoQQfxFcDzzEw0yqU1Z8cq/wADLSjQS8SjWIy6gUCl8r4sqBqJGOe3lWUi9pmpQycO4iysAVIihwQdwd5s7iqPh5+zLxWxU/kfsj3cKb4jV0lSVF8k7wBgOmo1Z9kh+0LT/V4f4Na9HG5nKjRp1qaTUu/8mKiS/wBkZv8ANnEf3qH+mo/ZGb/NnEf3qH+mpriPH7a3YLPPFExGQJHVSRnGQCeWRUZe2thkfty25/5WP+evOWd4uSuqa+TMtKLB/adAYrd44bmZrgSlYo0QyKIm0SawzgDDbbE/Suf2Rm/zZxH96h/pqxfZG4LPw06iQ0XEjnJII+1DSfUY5VviQNzXVj83q4aqqcYrhPqRRuRf2Rm/zZxH96h/pqdsvaKjzRRSWl5b98/do80cYQvgsFykjHJCnpVX/wCNbD/1lt++p/PVNx7tbatPYGKeKUrdq7LG6udIjl3wDsM43qYbNcTVqxhOnZPrZhxVjUv7S0LyLFZX06o7xmSKOMoWQlW0lpAcAgjkKbl9qCRjVNZX8MYIDSSRxaEBIGW0yk4yRyBqm9nlwZLR3OMtc3J2x1lY9KvOLcPE8EsRx+URk3AIyQQDg+RwflWqtnlSlXdNxVk7db2uFHYncf7cJbTi3EFzcS92JStuiNpQsVBYu6jcg8s8qrbj2orEpeawv4o1xqkeKLSoyBk6ZScb9AaynY3tB9rvFc/3xOHQxS5GCJkmkR9/LIzj1q49oTY4ZdnAOI+R5e8tdWJzWpSxSoKKs2vrYKO1z0gHO9LTcK+FdzyHl5V3o9T9381e9d9jAWik0nz/AApMHz+7+ul32+wOqK5wfMfT+ujf0pq8gdUVzv6fX+qjJ8vvpqX7QOqK51eh+7+ejX6GmpA7zRmuO8H9gaUSDzFNce4OqSjNFZAKXNJRQC5pa5paAyntVnKcIvMc2jEf/G6R/g1LFGFUKOSgAfADFM+1380XHoYD9LiA1Jbmfia+U/1G/wDiX+X4NkDHXXFrWO94kt1OkIks4LdWff3xcFsKMkgZBP8AXVHw/ty8MUcQvOEsI0SMMz3wJCqFBOIeZxS397HF2kDyuka9xjU7Ki5MRxuxAr0eCZXUMjBlYZDKQykeYI2IrVWxdKlQo06tLUtKd7259AluebX1yLm04pdG5tJHFnHB3dq0pGkTF9bd8inO+kYBFelxch8B+Fee9u/77xH/AGUn8bavQo+Q+A/CtOazjPD4eUI2Vpbc24EeWYvjEsqXHE40tZ5jeWsMEbKn5ENolVi8jEABdYPXl0rXcOte6hjjJyUREz56VC5+eKruIdr7SCbuZZlSTw7Mr4Gr3cvp0gH1Iqw4jZmWNkEkkWRjXEQrj4Eg4rhxGIq1aVKnUjpils7Pfjfz9DJIzxXvbni0q7rBw9rUnp3jCSZ1B81GjPkTVp2S/wAAtP8AV4f4Nar+zTdzw7iVgwXvLWKVtajBmjlid0lbJ3kOGVvVRVh2S/wC0/1eH+DWvUzaEYYShGDuu/fYxjyyDxXhtwL5LmGC3nUWxgKTuVAYy95qHgboAPmaclvrtVLHhnDsAEnEp5AZP+IqTxXtRFbyrEyzPIyd4FhieU6NWnJ0A432+lQbrtjGyOot77JVgP2pPzIIH6NasJi8fClGNKF49PZYaQsvFFubzhU6J3ay2Nw4Tbw57g42AG3wFaGZMqwHMgj6isnw6yeGXg0cilHTh8wZTsQf2vkEdCPKtc74BJ5AE/Stee/9v0X5LHgyfAbW9traKA2HD5DGgTW0p1NjqfyJ3+dZntfc3CzRC6ht4hL3mj7MRtp0kg+BdsEb5rRQ+1exf3TO3/4wSH8Ky3bLtFDfz2ncCUiIzai0bJgsEC+9z3Br08NisdUqqNaFo732a6O31MJJWNV7Kj/5eMf5af8AhDWtMo1Bc7kFgPQFQT9WX61lPZaP2h/78/8ACGnO0vFu44jw3JwspuYT/vC30/8AzC14GIpupi6kV3k/km/wZrgquynC+443xBcYV41lX4SOHP0YsPlV57RvzXd/uf8A1LVn/cz9t/aB1gMLfKQOv4vVX7RvzXd/uf8A1LVVbxsTSl/gvlZF6GeuvavMzju3KkKFIGCmw3OD1NaTs37UgFIuSW6q6gZz5EbfWvOLSwXDHSBv0+FOJwgvhxsvkK+1U5X5Oa57Rwz2gWc23e6G8pNvv5VfWt2ki6kZWHmpzXzrdyQgqB4XB59a2fZHtSLNjrDMjAasefQgcs1ujW7lueu0YqLwzicc8YkjbUp+oPkR0NS66b3MjnFFdUlAJRS0lAFBFFFAc92PKjR6n6/z11RWOiPYHGD6H7qO889vw+td0VNLXD/ICimwMNgcjnbyNOVYyvyDM+0+0MnCb0DmIS//AAESf9NM2lwJI0dTkOquD6MAR9xrVzRBlKsAVYEEHkQRgg/KvMYZJOEj7PcpK9qhPcXKI0iiLOVjmCAsjqNg2MEAcq8LPMJUr04ypq7jfbrZ/wAGcXYi9oj3Nzcs9q9ylzaLHGFi70C5jMgQMMHQCJAdR8jWi7PcPMFrbwt70cUaHH6yqAfvzVX+yPw/pdKx/VVZWY+gUJkmmYe3IEr9/b3MMRVDCXt5i0gOvWxCKdI2XAO+N+u3hVI4zEUIUvDdoeTu+n7t8TLZMpe3f994j/spP421ehRch8B+Fee8ZV748RktopnX+5ywgmKVCZBcNIVVXUFjo32BrQp27tgAP2xy/wDTXX9HXTjsNWlhcPGMG2k77Pbjkie7K7iqAnj4O/7QgPzEdwR94rV8NfMMRPMxof8A4rWf4NaG+bjDRpII7i1igRpI3i1SCOcEASAHYsuT6im+EdtYUt4UmW4SVY0R1NtcnS6qFYZEeOYNbcfha08Jh1GDbS3VndbIJ7scuTi84mOh4Tk/EG4Aqz7Jf4Baf6vD/BrWdPEzcXsptY5ZRcWE9s4aGePQVWWSNsyIFIZm0YznJFOcG7b21taW8c3fRvHFFGwa3uBh1RQRnu8cwamMoVZ4KhGMHdcqzugnuyzvhdQcRS6t7dbhfsrW5Vp0hwxlEmcsrZ2UdOvPap//AI04l/muP/8Afi/oqp/2TbH/ACkn7xcf9lA9p1geUkn7xcf9la6GLzChTVONLZf+ZBqLIVr2y+38WgzEYXghu4pF1BwJA8YbDgAMvhG+BW0nXKsBzKkfUGvGezPH4oeJSXMhcQs92Qwjcn8o6smVVdQyATuK3x9qFh/lZP3i4/7KwzWhXrV1OMG/ZXCfO4i1YwNn7PuJRBdECAqoBP2iLcjr6Ut/wq9tUV541iQyqpdJY3ILEgZUDcZyTW8HtS4f/lX/AHmf/srPdue2Vte2yxWzO8nfxPjupVACk5JZlAGK7KGLxs6sVUpWTe70y/UxcY2L/wBlx/aHPP5e438/yh3rO+2pyrWLLsyG4dT/AKSiBl+8U72G7Y21ladxcNIkiyynHdTNsXJU6lTByKru3Xaa3vZrQ27M4h79pMpIgAZYtPvqM5KnlWijQqrMXUcXpvLe23D6lb9k9U4dfLNDHKvuyIsg+DAN/LVJ7RvzXd/uf/UtZfsJ2+t7ezWCdnVomdVxHK4Meoshyikcmx8qc7a+0GynsbiGORzI6aVBimXJ1KebIAOXWuGGBrU8UrQdlJb2drX5+RlqVinVcRM8cmce7kbfCkjt5EVTE/ixkox61Ctbl3i3AwRsynbHljzpieeVGBXxDGWyeW9fXHMSxErSBpPEw5r60t9O+jCAnJzj0rm1vkZsLjWN28vgDT9zGQVGoKSc48/nUBO4B2glt2DRMQRglehHUEda9NtPafbMgLrIrdQF1Y+BzXiyylJMscAnY+dW1veIcgc6zjNx4Lc9/tblZEV1OVYBgfQ07Xmfs/7aBCLacgL/AItj0OfdJ8j0r0yuyElJXMkFJS0hrMolFFFAFFFFAFBNFGKgEC9aWiiiVgLSUtJVAYoopaAKMUtVHFO1dvbtolfDYzgKzfgKjaXILeqviPaSCENqkUsP0VOWz5YHL51muL+0lCpW2BY8tTAj6A/y151fXhVxhwS5yQedaZ1rcGLZsZfahJv/AHtfLIJ/lrKcf7XyXsiCQgoucIAV39N9zWZmuS85BO4zgdKtbaJcDbxDJzn+Q1zOcpcmJzNkjWzgDOMDPIdAc86aue0UIUIwZeXukA5x8N80894UGo+4u++AT5gA1T8RvI3LMRg5VgCcAeY8tXw86iQJUV6hAWMSEs+SxA0pseeAfD8d6L3iLKVjJBLbkjLYXHIY6/z1AhtH/wAWCpJxsTj11dCccvKrGyRgzMxZtJ06QwkyOg221E4/DaqB7hfA9YJORgkgAhjvyPP8ah3dnNET4lxnA5A/HAPrmi7kkFxpVWUe8xXOdxyHrtgfOumZV75kcknxLrbOnSNwcDc8+XnQHVrcvyKqFOAf1vU+LJziuuIW8Zi3JLjdimdlOw+IqG82AC2oFjsC2Dg7A5PICp1ocPk6c4AOAfER0HmMHlUYIjyFVjjjYqWZcAqFOM+L0J9adl4WsuvvAw8XJt2xzO3X+uo11FrlDKwDICNLnwL8ABnJ286n2EbxqO8JcEMdsBUzywSdWcb+VXzAzc3SRoV0up2XTggdMHlzFRW1MCMnTpYseXXanIb55GAyHTDemQThR1ycb1IeFkj0YUjIGksNWk5yfnjFYgr7K30AStgIB4QeeT1NS5zsNy+AGHlknltTiwd4PD4lONmHugfjypYLtFbARm8XhBHNh8P5avIJsT6gRJFj9X12qNPHhfyYO25pbgs0m4KMBnSMkY6U9CCw2YHzHWoBhbr3W5rj6VuOzHtKaECOQGSPpk+MfAnmPSsVBaEFgRkHy6U7Hw4j3mA8s1lFtcC56p+ylEXUCNgufESRkD0A61srW8SVA8bBlPIjevnNJFTmdjVnwvizoQI2YA/qk/yHFbY1mnuZXPfTRXn3Ae25QaJDq5e8d/XetRF2phOPeGfMDA+hroU0y3Lmim4LhXGVYMPSnKzKFFFFAFFFFAKaSiigClFApaAbuZdKM3kpP0Ga8JvuIyTu7kgZY7tXvLct68I9oFk0N7IqL4ScqFG2DvXNX6MjWxW3tyyEAEAYxkcs0zFGWcHYDzI39TTpmwuJVHTHnn4UzZXLFmCqUbzbJ+BOfd2rmNZJggjV2ONR2wfXy5U33OXOSVLHVnGMKPU9KcvpVSPTksc43PPPM7cxUF7aRgMFQDzHiLsOmB0FUEDiV33jtp3UEKCc8h5Z6GmYbBpTq32OQqqzdeZCggdNzUteFkK4UF2QblSAus/o+ZGOtT+Hs0bYGVbZQ2nPjO/Q8sMN+nPrWRbkOePSxGfewn6WR1IAG+55/Cmzwp4wF1FAd8ndSeQ25/8AFira6j0By7iRzgg4IXfOnR1JyDnPlVdHdE6m5ZyvQKSSOedgc+LPTHOgObC5BBSTknNlPUZ5j9IH7vnSTSxq66og36WQSMYAKnJIOfMcs033vdYRhtzJHn1JJ2OT0pqacNIMaidhk8tIA2Ixkkny9KAmzJ3oYY1aVIUDc6TgDffOSQT151GvLp4l0hdwBsSAfpnI5VZC0AHUOOitsu2ds/o/XpvVRLwsSyKTJ4F0nfYP/o7n5ZJ86lk+SoLdB4h7zNjUxOAOuBnl1+lSorhTIoVlYcirbjVn8PuqZc2UajwhSNWcNhAMkb+Zxnp8Bioc57t0OzBsqFIJ2Iz7pwP97PTrTkhOiRQCyxqHAOdHhLHcBlBGDy5A4riLhup1fwsQuSSfdPkwIxnH410eHAbqJBjJGWzuBzXzOTyNdniKqqKx5g+LGo8tzuMnNRkIsscgZmYkI5GNBBx06efOqmUvEWbJCdGJ68vrV1DJ3nhIOjTqB21Z8wMb1MNqs0RQZUgZKt73pkchn0qIpB4bxkCEK4LErqLHOfuqHdcQeJ9QwwcZGnmKTh9uybSbAk43zgfCo6QOZPAdSZxlfj5dKdSlnwO5klO4K+eqrOKYMXUg7dX/AJKqbq5CzKrBwCcFvL0zyqRxG+REV0DEZwQd/nVIRo70OzxOPCOXSpMvEljIjBA22qFFeLLIzIpOw5A86my20bYEib9W659KWBwA7t3iv7vSrI9pJIkBYGquwsxHKSzFVFT7u5ilYLqG1OAer+zK9aa3eRhgFgo+IG/4itjWV9m7qLTSMAh22zv03xWqrup+6jYFFFFZgKKKKAKKKKAWofF+Lx20ZklOFHluSfIVKllCqWY4ABJPoK837Tds7a8ieBtcZB1IdiWIPLGNsitc56UC6s/aRbXGqNSElIOhZdlY9MsOQryLthx+aS406lLs4B0Hl8/Kh2toGy+rWDgtvnflsNqat4IyTOn6R8BPi3H6WDyHzrlc3LkwbHTA0QA0ln/XY5IY8vlimLBJGVizNsWLFBkn0Hrzzt0rqO9jXVrd5JT/ALinqcNnGkLTF92j0roTC6zjUp1HHofPPU1ja5iLaBWZirM5UZwQo+IycjOM71bxcaitgQCHJHPJOD1yf7cqogFKsI10hcElyfER4iSMZxkc+XlUa1gV2aWYALltt8YI59N8j8aLYpa2Mvfu8wwq+6HyCNXIsVPPmB1+dOtxERJgqcbklSxyzHw6lxzHPYAbgVG+0xmNUUCIA5AXYZwc5HPPqTXCy6PEr5X0A055kHO5IAJyNvOrsB/+6Z7osDqIBIOAvXcYAxvv05muLS5VmMhAypAxpCknG4yuQRnqee/wqNxVmYo+7qmnACswZiSMsR0Go/dTkUBQaCN8Y6e8dvCMevWgElvBM5iOmPB8THWxJP6qbBT8MDyqQqrEHRWDZ051rhTk8wc5A3+fpVbJCdZB33GRgD5ZHXpTkToUYMuHGQFOT4Sx3Zj5cwMfCgFNydOhsEN4dO4GcDfJ+fI+ldzcJZlVFBXUSw933Rz0k8v0eY5EfIgjYIG0sVzghhpJznJ1bHc9eeOtcz3gWR2DlGY4AVskIOmDsBnPx2+TgEyG2EcWRIZG5ZyCcH9UDbIO+DnfqKh3cSmRSXO+CdY57DCjHL+3OosVyx71gQAzAAsfFg7HSmNwCenlU6PhcrHVjTgKv5UD3cDkMY9cjf6U3A+k+vJ1EZwdjuCOXp5/WoHE73VKAMAj3gd9yCc4AxgDoai3pVZM6pMqclVKhRgjODjBHp686n3txH3bONKs2NOPeOOa/Hb471jpKdQ4KrHhQRqAKMRuMY543wc6afs4dGpRpYjBDZ3Y7DYfrfcMVG4Xw/vRqQBEJxksSxP6TZb8fpUs20sQ1kJs2cghgF3HPoeppYgzc8PRgcBkZ9WBIxB29DuM01weye32DrltyhyMDqcn8KtVnDsH7wDbByAdx8fjy+FRkaOUspk1lGHiG2DzxjrQESTWA0WDJuXyRkeePQ1H4SmCzSErnYI3IZ9POrPi169u6vkMrDTlf1vh51R8YM7zCYKDgDYbn4kHrVSBa2l2YFxGpwzeXU06OIS6tMgxqPPAxj40xwviIOe/yrj9bbbptUuKUvLpK6k3IY5C4+PU0ISRGjbFwTn5VGbs+on1E7+Q5UxfQtCxZNLIeQXnmp3AeGySOWckliCF8qhUj1nsR2daILM5G6+EczgjmT0rX1muzd7L3axsBttnO+PLFaRRXdC1tjYLRRRWYCiiigClpKUUBxPAHVkYZVgVI8wRg1m4PZzZIkqpHhpV0l2Yu67bFS2dODvtWoqNe30cSl5GCKOrHA32Hzz0rGUU+QeY8X9lXD4PHc3bKMbB9G5A3OMZJrAXPGoIQFhGY3OnUvrtghvd+FbD2v3Yn0G3Yyal0+EbA6sfhWF4HwbSCZHAByCBg59SwONhkfPnXLJK+xi2NS8DwhlYl99iTyHoD9M8qciigjILltQUYGFYDPLc8jmpV3xtQdQUBRsBnACj0qos3Vy00kYTVl11OzatzvpJyV359awW5jYtFv4mk0KkeNyNQzlv1vgMbDkSKZ4nOInAlJYMo0EE+Js+LPQHkcj4dKcaUqh7gZwCuSN858ekAbD+amVnhDMJSFJXGWyW0+RAOxO3LG2aoK08TU77HngHOTv93Ten046yeFsKN9hjnjl61IW0UnVjQrDYnmw9B0HxqraCIycgxHQbAEefrmlkLkuHiZ71tGkqEClSDjJ5jbqevyq7juxhDr8OkhQwA2xk4Xp8Sc+m+aqLDhyrEWOFG3TxFvQH409BAmkmRyqnCnUTnY5xzyBuM43+lT4AmXGAut/FnJwM8+pG433AGxriyvEickfpbjCgNqIGkliScDV0GKkvashYgZXoPCMdTtzBOoDzqqvrcqxL5DMVbBQqAvI+Igg7gnNLEJU15KM6CSWx75Oz+6SAeR1ff6VAMDSnBYAYHiA5nnpKnGDkZJ/GrOALMx8eTuSwBJ2AIwBkk7E/Lpypq/ysQwqy6iqgoT3mN8dPCMY2G1VAk8G0KNkDFRgk4JyPU8hnPLnRxjiUjFQjYABZgTnwjHJc7nNMWsKIcsofSuSdWkDHJRy14A351yOJwTTgKil9I3UhVBzkE5GMrkf11OQdFI2bCgh2ZvfbZhtnI6YxnG9V72YZwXIOHIHkT+jj6f11oI7aKJWBfM3MFOQzkDSPUnHzptLAOADkSDDdBIq77b40oMgZohcz3F7lsKqMclsMAMBRk43G3QgfPFXcV/CIWDBgpGGOd9OMYG+xx9TzzXV1fx2+Y2SNyQuTIQdex3PmBggdTtTnDr5HGlU06VJ7sae655J0nBLc9t6uwIvD+z7vG6iQK/6GxYAHcEjmpPwztnlUi17HxIrDXKrHfW2keI+gzn4ZzTc/aI40h+fltgnzx/LUXinGmW1fR4hpxqXBwc41ZGcD+XFRO+yLZloTDbRAkd/4gpL75J28I3xXPDbhZHdo4tlHQ+IY5ggn57CqPg3CI/A01wV/TCBc4yMZJJ5/KrThvFTCTCuRh2JbGC+ScE/EVHZdRp7Fnw/sbJxFXkt3BwRkMOWeW558qW8tBAhSYa2Q+Lcggj4dK9a9nlhFFZK0a6e8JZs9TnHzFQu0/s4huJWnLuuxZlX9IjfmeQNbPCdk4mzSuDBdley08hE6xfk5TpTOGx5tjoK9QteycYjUOAJBnxptkdKxvZ264nNawSpewRLJGrCMWikID+iCZN8edWnB+N3sXELe3uZ47hLhJzlYBCyGNVbYh2znVjBrno4vCzqeFGV5b7WfTnpboW1jW2PDRGdsnB5mrGkAqu7TcTa3s7mdAC0UMsqhuRZUZhnHTIr00rELKivObR+KyRo/90IRrRXx9jQ41KGxnvfWp3Zjjd4OIG0uZo51a2a4DrD3JUrKkenAdgQdWa4qOY4etPw6crv4P9C2ZuKKKK7iBXVIKKAWsf244Rc3QEUcY0qQ4k1geIZ2wa19JWMo6lYHgtzwOSOTTKGQ7qvU5xvnIO3qKh3fB5JRg/k/CQAhGgLyB5c+YG3y619AXdkkqlXUEEEch18vKsBd+yDVkJdyKpbUQUBJ+eR+Fc0qTXBNKPHYuxc0p2SWULkeEMygfIdcbVcxdm5NeHhMeATqcEDbAVfEMgHnsK944HwD7Lb9ykhJyTrIHPboOgAxWb9oPYy5um127IPCFIOVY8/0uR+6q4SUblcU+DyYFYVOd9JwSy6gxPkwPU48+XpTV7w/Vp2VGIBAA1MSNzuemGGMdauLjshd2SKskRdt2DAh/jjyHLbngVU3N8VYDupHbG5wwPLcZI8/LyrTwzDSyN3ZLAlWLnHhA0YXkBknkOZ+WKS94pAzLhBGw2GgeIkA7cvx5mu576WSRsuyqFIQBVJLEhRqzyB9KbtOGohLSLrkBByMHpnOB8hWRLEWW1YYJ8IB2GcnJ33Ofeyf5uVSo7EgCV11YGpcbnUOrL5Z6/CuEuu9cKiqoOWZAdJx6nz+HnXUp1ro0aAxCscktgE4wT1wKEFuJ2mViPeDDZCVbX4QDnTgjSAT8BU2Lh+tz+VlRcDOrOGODgBjjA2PSrThpCKQiJGCc9c8gPEetTLmckBGAlx4jvtsc7fzVLohmLaVYdipQAE4LZZxtt56ck1zdcYEkkYjGjuxrOgAHGwwWGMcyfl61fywQTg5VVI2GdsZ/wD5yqrg4QxYi3cCPkdSlCCd2AIG+dvhQEfh12ram7pMB86D4iF0j5bnJx60zLJbh5NRCayrYUAN8QxHIkYxVtJDDFG5eQlFwNIGSmPXmd8VWWvC47hWaIxj8oSGfUSwwNs9ME4+RqooxcxtDJ34AMe2hW99em489qmTdrf73qXAY6dhpJ58s9M7GmooFtzmUeJDszk4zggELnGNyQfh1ri+4hLd6YFBnd2ARV3IboVPT4/Wm3BUrky8dZtMUcBeSQ+BY1XvNsEnUeWOpO29WFt2Ev4l1rbwkjxBTODIPTOkJn5/Or72U8CaIXMswHe961ttghViwGAPkZCc456RWv45xuO0iMsmojUqBUGp2djhVUdSf5K8DF5nVhX8Gik7bd7vsbowVtzx677O3N+dcNkySQyGOQtLFHlgFYq0bkHbUDnlvXXFeA3SRJDPbGNZ5FiDCWFzrPiAwhJAwpr1/gfE4rmITwghZCc5GltS+Ahh+sNOPkKzftQk0x2ZzjF2hyBn/Fy9KUc1rVcRGlKKSvbrdfXv5DQkrlLxT2aRWMcMs9wFk2EUMMRklkfmABqBkI2ydgM7nlXdjwTiTSd4beLTlcLPIivpB6hA+kn47VbezyBpw97MdbsWghJ5JBGdPhB93U+on4Vddqu0n2NIysfeySyd2iaggJwWJLEHAAHl1FZ4vMajr+Bh4pvjfv8ANLYqW12SIu2t3AB33DfySjnZzLKVH7iyox+Vaay47Dd2rTW7iSMq4yMgggHIZTurDqDvWd4Dxdbq3inQECRdWDzU5IIPwIIqugb7LxMhdo7+CbWo5faIV1h/i0ZYHz05NdGXZrUq1vArJJ78d10Ycep32E/Ntn+4J+FLN+eeG/ud7/yR0nYT822f7gn4VD7Q8SFvxC0nIyIrbiEpHnphRsfdXkZf/UvWX2Zk/dNLxzt13c7W1rA11OgBkAZY4os7gSStkBiN9IBPwrO9rO0/EGsbqOWwQrJBMha3uO8ZNSMNRRkUsozvp3xUrsZw8xWcZfeWUfaJWPNpZfGxPruB8AKXj3a2G0YLIsrHQZW7tNYjiDBDJJvsmo4zv1runnOIniHChFNJ8b3diaVbcsOD/wCDwfuUX/ItQ+Gfn1P9ny/xiKrZAMDGMYGMcsdMemKqeGfn1P8AZ8v8Yirz8md8an8fsWXBvqKKK+7NQoopKKAKK5U5+FdVE77gKWkoqg6ormlzQARvVfxuaGKJ5plBVFOSVycHbA+OcVY01c2qyKUdQysMEHcEVHwDyi64nw2V4kQFFKsTqGcsRgbnJyMHHxrMT8MtwgVTIclgTqAyDy+6vXJ/Z1Zs4cRlSP1SQMYxj0qi4d7G4FlLzyPMBnSvugZ88c643SnfhGbs+p57c20aZEQGgLuCBqbyyR1qpYnwl2XA92JRlhtgDbrivcL32ecOAaSSIBeZ8bhRj4Gs4bThEZDrbOSCQNLN9d39aOm1y0a7I8xa788gqMY5H0+dc8MuHLtoBYdcnlnbOa9N7S+yiOeETWqyRvgkxu2cjG2CScH51gLa2+yKY5VIJOSDkHyrW46feDj2GrkBHAIbWx1H4YA61JnLHSI5CN/HqJIIxz23znFVE/Fu9dkR/Cv6RODv0Bq6tJ44IDpIDjrz1H4+VEjBpnNpwF5NKpGrswbWSeQJG+knnU2/7PNCFX8mXwdLAFVx8ByHKrPsfwRJIzcTyFS4K4B0+uRS3fFY/cTxBRgat+VW3czeyKXg3BH0ZnAlHiAYEsoc+6CPL1rT9lOKfYHdjCg1YVzspyDvpwOQz86rrVpXDLAhDHxEJ1x1qfa9hbq4mjeZGCBlaRScBwCCfqKsb3vEqVyy9nk2uy1/rz3LH4meQ1H9oNm032GJCAXvEAzyyI5iB9RUvsnEIXvbXAUwXUhVf/tS4liPwwzD/dqb2i4S86RmJlSWGaO4jLglNaE7MFIOkgkHG+9fIykqOZOVTZan8n/Jt5iU/s0iZLadHGCl5cqR5EMuR9c1M7UqDPwwHcfb4+f7nLU3s5wlreHS7B5HkkmkZQQpkkcu2Ad8DOBnyqH2n/wjhn+vxfwc1ZYepGpmSlHhyYfA17N1/wDK7U/rIzH4mSQn76Xj9is3EeFxvnSZLliBtnTDkb0ez5dFksJ963lngYeRSV9voVPzpztJN3FzYXZV2jgmkEndqzsEkhdNWldyA2nOPOrh7QzN6/7pfW4fujPs5XHD4wOQe4A+AuJgKd7SbXfDj176Zfk1tMDXXYSzeKwgWRSrnXIVIwQZJHkwR0OGG1c8V/KcSsoxv3Ud3cv6L3RhQn4u/wB1XC+3ml4/3Sf3D90c7Cfm2z/cE/Cs17U2wyY/9Jfj6rCD9xrS9hPzbZ/uCfhVL2+szLPFGoyWs+JADzYQoQPqBTL/AOpesvsw/dNpCuFUDkAB9BWO46gM/Fyf0eEED5mdvxArTcCvBLbQSDk8UbfVFP41m+1nDrnvp2ghMou7JrMkMiiN+8JDvqI8Gh25Z3FYZTONHF/7jts1uJcGo4SfyEP7lH/yLULhn59T/Z8v8YiqytYNCIn6qqv/AAgD+Sq3hn59T/Z8v8Yiq5M741P4/YS4N9RRRX3ZqCiiigGkbTsem2en9VOiiue7Hw+G1a0pRVlugdUVzpPn9cUb+n3j+erq7oHVFc6j5ffRr9D91XUgd0Vxr+P0NL3g/tmmuPcHdFcCQedHejzH1prj3BX9peFtcW0kSnSzDY+oIP8AJXlV1wK8t2UGEkdCNxXswceYozWucFPe5dupA4BLK1vGZhh8bjl8NvhVZ2p7Cw3xDOSrAYJXG46ZzWi1UuazcU1Zi557aexm1j5O/nuF5083svQn31K5znTv6bVu6KnhxF7nm/FOwly5VIwuhRp1EgDHnjn9K6tfZGV53IP/ALZ/7q9GoqeDHqQoezfZJLQltRdztnGAB8M1fZoorYkoqyB5b294xHHema071ruFVimRYJpIZUI1rG7xqdEoDZVhnGcHblWW/tMmdo4/7nywySMEVrlzFDrIJwZGjHQHbmcVoe0DHh9/NcSBvsl2Iy8gBIhnRe7/ACgAyEddPi5AjfFTZPs13FpJhuIjg4ykinyO2d6+UzScI4i9ajdbe0m1demxsjxsys7DXkssU7Turv8Aapk1R57sqmhB3ef0PCcHr8a77Sj9scM/1+P+DmqfLe21pEAzwwRoMAZRFA9F/mG9RuzUD395HeaGS0tw/cFwVaaVxpMoU7iNUyFJ5lifhyZdSlXxqqwjaKd/JLoivZD/AB7gNxa3Ml3aR9/HPhri3BCvrAC97CW2LFQAyHGcAjflXP7QLVNpu/gb9WW3uFYf8KEfQ16XRX0WKynD4meuV0/Lr9zBSaPNU7arMMWcFzdOdhohkjjz/pSzKqqPXer7sx2VkiWee5Kvd3C6W0e5GgB0RRk9ASST1Jz0rWUVsweW0MI24Xv3fJG2zybsxx77PZ28EtrfCSKNUYC0nYahscEDBHrU/hc7XfFLORLe5WOGO57xp4JIlGtUVQC4Gokg7CvSqKwo5XRpVvHje+75239PMup2seZKknCS8MsUr2QZmgmiRpe7RiW7qVFyy6SThsEEEUHt5FICtnHPdy/oxxwzKM9NbyKqovmc16bRWutk2Gq1XUd992k9n9L/AFGpnmPDu15EMYmtr7vdC95iznx3mBqxgctWal9lpXuOLfaFguI4ks3iLTwvD+UaaNwAHAz4QTt5V6HRWzD5VQw9XxYXvv8ADf0Dk2FFFLXqGIUlFFAFFFFAFFFFAFFFFAFFFFAFFFFAGKTQPIUlFSyYF0DyFGgeQpKKmldgHdjyFHdjyFFFNEewDQPKl0CkoppXYC6B/bNJoH9iaKKaY9gI0QIwdwdsHOMVRzdgOHMSzWNqSdye6j3PyHOiimiPYHVn2FsImDR2dsrDcMIkyD6EjIq80fH6mkoppXYBo+P1NGj4/U0UU0rsA0fH6ml0+ppKKaUA0+p+7+al0+p+6koppQDB86MHzH0/rooppX7YDf0oyfL7/wCqiimnzAGTHPb+3pXanNJRWmNR+I4din/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74757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3830" y="1030523"/>
            <a:ext cx="1422400" cy="224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9651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4528" y="0"/>
            <a:ext cx="680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3547" y="3762832"/>
            <a:ext cx="20447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032000" y="1295400"/>
            <a:ext cx="2235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Relief, Rebuilds, Restores</a:t>
            </a:r>
          </a:p>
        </p:txBody>
      </p:sp>
      <p:pic>
        <p:nvPicPr>
          <p:cNvPr id="74761" name="Picture 6" descr="http://t1.gstatic.com/images?q=tbn:ANd9GcR4-dv8lwHeO-D865mAFtrQ7L90MUofXIxXLJN6jutFag3Mob_6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368801" y="1295400"/>
            <a:ext cx="224155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2" name="Picture 8" descr="http://1.bp.blogspot.com/-ADLYfzFWroE/UHh5pXiWcdI/AAAAAAAAAKE/8IXNmgINUSk/s400/multiple-joint-pain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9431260" y="18152"/>
            <a:ext cx="2688167" cy="31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3" name="Picture 10" descr="http://t3.gstatic.com/images?q=tbn:ANd9GcS6tJBIbl8pGoNY-BzoZpl5OcT6lvLFP4tCGoXWaJlnfZuQ2XZ00Q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65256" y="845464"/>
            <a:ext cx="2336800" cy="223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8940800" y="3719296"/>
            <a:ext cx="2946400" cy="697627"/>
          </a:xfrm>
          <a:prstGeom prst="rect">
            <a:avLst/>
          </a:prstGeom>
          <a:solidFill>
            <a:srgbClr val="00206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3700" b="1" spc="-200" dirty="0" err="1" smtClean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Boswellia</a:t>
            </a:r>
            <a:endParaRPr lang="en-US" sz="3700" b="1" spc="-200" dirty="0">
              <a:ln w="3175">
                <a:noFill/>
              </a:ln>
              <a:gradFill flip="none" rotWithShape="1">
                <a:gsLst>
                  <a:gs pos="0">
                    <a:srgbClr val="FFFFB9"/>
                  </a:gs>
                  <a:gs pos="36000">
                    <a:srgbClr val="FFFF99"/>
                  </a:gs>
                  <a:gs pos="86000">
                    <a:srgbClr val="F6AE1E"/>
                  </a:gs>
                </a:gsLst>
                <a:lin ang="5400000" scaled="0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940800" y="4577336"/>
            <a:ext cx="2946400" cy="697627"/>
          </a:xfrm>
          <a:prstGeom prst="rect">
            <a:avLst/>
          </a:prstGeom>
          <a:solidFill>
            <a:srgbClr val="00206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3700" b="1" spc="-20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Glucosamine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40800" y="5408229"/>
            <a:ext cx="2946400" cy="697627"/>
          </a:xfrm>
          <a:prstGeom prst="rect">
            <a:avLst/>
          </a:prstGeom>
          <a:solidFill>
            <a:srgbClr val="002060"/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21917" tIns="60958" rIns="121917" bIns="60958">
            <a:spAutoFit/>
          </a:bodyPr>
          <a:lstStyle/>
          <a:p>
            <a:pPr algn="ctr">
              <a:defRPr/>
            </a:pPr>
            <a:r>
              <a:rPr lang="en-US" sz="3700" b="1" spc="-200" dirty="0" err="1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Curcumin</a:t>
            </a:r>
            <a:endParaRPr lang="en-US" sz="3700" b="1" spc="-200" dirty="0">
              <a:ln w="3175">
                <a:noFill/>
              </a:ln>
              <a:gradFill flip="none" rotWithShape="1">
                <a:gsLst>
                  <a:gs pos="0">
                    <a:srgbClr val="FFFFB9"/>
                  </a:gs>
                  <a:gs pos="36000">
                    <a:srgbClr val="FFFF99"/>
                  </a:gs>
                  <a:gs pos="86000">
                    <a:srgbClr val="F6AE1E"/>
                  </a:gs>
                </a:gsLst>
                <a:lin ang="5400000" scaled="0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39200" y="3109696"/>
            <a:ext cx="3149600" cy="533480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algn="ctr"/>
            <a:r>
              <a:rPr lang="en-US" sz="2700" b="1" dirty="0" err="1" smtClean="0">
                <a:solidFill>
                  <a:schemeClr val="bg1"/>
                </a:solidFill>
              </a:rPr>
              <a:t>Guggula</a:t>
            </a:r>
            <a:r>
              <a:rPr lang="en-US" sz="2700" b="1" dirty="0" smtClean="0">
                <a:solidFill>
                  <a:schemeClr val="bg1"/>
                </a:solidFill>
              </a:rPr>
              <a:t> Mara</a:t>
            </a:r>
            <a:endParaRPr lang="en-US" sz="27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39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11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24</a:t>
            </a:fld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4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92909" y="1905008"/>
            <a:ext cx="4254500" cy="931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438400" y="1397000"/>
            <a:ext cx="2336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Healthy Management of Diabetes</a:t>
            </a:r>
          </a:p>
        </p:txBody>
      </p:sp>
      <p:sp>
        <p:nvSpPr>
          <p:cNvPr id="73732" name="AutoShape 9" descr="data:image/jpeg;base64,/9j/4AAQSkZJRgABAQAAAQABAAD/2wCEAAkGBhQSERQUExQVFRUWFxcVGRgVGBUXFxoWHRkVGBkcGhcXHCYgGxkkGhgXIC8gIycpLCwsGh4xNTAqNSYrLCkBCQoKDgwOGA8PGiokHyQsLCwsLCwsLSwpLCwsLCwsKiwsLCwsLCwsLCwsKSwsLCwsLCwpLCwpLCwsLSksLCwsLP/AABEIAKcBLQMBIgACEQEDEQH/xAAcAAABBQEBAQAAAAAAAAAAAAAAAQMEBQYCBwj/xABSEAACAQMCAwUFAwQLDgUFAAABAgMABBESIQUxQQYTIlFhBzJxgZEUobEjNUJSFyRzk7O0wdHT4fAVMzRDU1VidHWCkrLC0hYlVIOiRWNylPH/xAAaAQEBAAMBAQAAAAAAAAAAAAAAAQIDBAUG/8QANBEAAgECBQIDBwMDBQAAAAAAAAECAxEEBRIhMUFRE2GBIjJxkaGxwdHw8TVScgYjMzRi/9oADAMBAAIRAxEAPwD20xD4fDaqbtD2st7IL30hLvkRxIpklkP+hGm5+PL1q14herDFJK5wkaNIx8lUFj9wNeedkrNpFN9OM3N0O8JO/dxHeOJM+6gTGfMk5zXm4/FQwdPXbd7JcFSuWQ7f3LHKcLuCnnJLbRN+9s5x9afT2lxIwW7guLQMQBJMEaHJ6GaJmVf97Aqu452shtWCusrtoMrCGMyaIQcGR8e6gPX0NWjokseCFeORdwRlWRh1HUEGvBWdYmGmdSC0vjnf4N3M9KL7i3Go7aB7iUkRxrrYgatvQDnzH1qiXt6x5cOvvpbD/mnBrE8SnaHhXFrBiSttGjwFjk/Z5SCqZO50MrLnyxW5i5D4D8K9HMMznh4U50rNTTe/p2t3MVG4w/tDYf8A03iHyS3P4T0sXtLiB/bFteWq/wCUmh/Jj4tEz6ficCqziXbK1t5WildlZQhY93IUUP7pZ1UqoPrVyQCOhBHoQQfxFcDzzEw0yqU1Z8cq/wADLSjQS8SjWIy6gUCl8r4sqBqJGOe3lWUi9pmpQycO4iysAVIihwQdwd5s7iqPh5+zLxWxU/kfsj3cKb4jV0lSVF8k7wBgOmo1Z9kh+0LT/V4f4Na9HG5nKjRp1qaTUu/8mKiS/wBkZv8ANnEf3qH+mo/ZGb/NnEf3qH+mpriPH7a3YLPPFExGQJHVSRnGQCeWRUZe2thkfty25/5WP+evOWd4uSuqa+TMtKLB/adAYrd44bmZrgSlYo0QyKIm0SawzgDDbbE/Suf2Rm/zZxH96h/pqxfZG4LPw06iQ0XEjnJII+1DSfUY5VviQNzXVj83q4aqqcYrhPqRRuRf2Rm/zZxH96h/pqdsvaKjzRRSWl5b98/do80cYQvgsFykjHJCnpVX/wCNbD/1lt++p/PVNx7tbatPYGKeKUrdq7LG6udIjl3wDsM43qYbNcTVqxhOnZPrZhxVjUv7S0LyLFZX06o7xmSKOMoWQlW0lpAcAgjkKbl9qCRjVNZX8MYIDSSRxaEBIGW0yk4yRyBqm9nlwZLR3OMtc3J2x1lY9KvOLcPE8EsRx+URk3AIyQQDg+RwflWqtnlSlXdNxVk7db2uFHYncf7cJbTi3EFzcS92JStuiNpQsVBYu6jcg8s8qrbj2orEpeawv4o1xqkeKLSoyBk6ZScb9AaynY3tB9rvFc/3xOHQxS5GCJkmkR9/LIzj1q49oTY4ZdnAOI+R5e8tdWJzWpSxSoKKs2vrYKO1z0gHO9LTcK+FdzyHl5V3o9T9381e9d9jAWik0nz/AApMHz+7+ul32+wOqK5wfMfT+ujf0pq8gdUVzv6fX+qjJ8vvpqX7QOqK51eh+7+ejX6GmpA7zRmuO8H9gaUSDzFNce4OqSjNFZAKXNJRQC5pa5paAyntVnKcIvMc2jEf/G6R/g1LFGFUKOSgAfADFM+1380XHoYD9LiA1Jbmfia+U/1G/wDiX+X4NkDHXXFrWO94kt1OkIks4LdWff3xcFsKMkgZBP8AXVHw/ty8MUcQvOEsI0SMMz3wJCqFBOIeZxS397HF2kDyuka9xjU7Ki5MRxuxAr0eCZXUMjBlYZDKQykeYI2IrVWxdKlQo06tLUtKd7259AluebX1yLm04pdG5tJHFnHB3dq0pGkTF9bd8inO+kYBFelxch8B+Fee9u/77xH/AGUn8bavQo+Q+A/CtOazjPD4eUI2Vpbc24EeWYvjEsqXHE40tZ5jeWsMEbKn5ENolVi8jEABdYPXl0rXcOte6hjjJyUREz56VC5+eKruIdr7SCbuZZlSTw7Mr4Gr3cvp0gH1Iqw4jZmWNkEkkWRjXEQrj4Eg4rhxGIq1aVKnUjpils7Pfjfz9DJIzxXvbni0q7rBw9rUnp3jCSZ1B81GjPkTVp2S/wAAtP8AV4f4Nar+zTdzw7iVgwXvLWKVtajBmjlid0lbJ3kOGVvVRVh2S/wC0/1eH+DWvUzaEYYShGDuu/fYxjyyDxXhtwL5LmGC3nUWxgKTuVAYy95qHgboAPmaclvrtVLHhnDsAEnEp5AZP+IqTxXtRFbyrEyzPIyd4FhieU6NWnJ0A432+lQbrtjGyOot77JVgP2pPzIIH6NasJi8fClGNKF49PZYaQsvFFubzhU6J3ay2Nw4Tbw57g42AG3wFaGZMqwHMgj6isnw6yeGXg0cilHTh8wZTsQf2vkEdCPKtc74BJ5AE/Stee/9v0X5LHgyfAbW9traKA2HD5DGgTW0p1NjqfyJ3+dZntfc3CzRC6ht4hL3mj7MRtp0kg+BdsEb5rRQ+1exf3TO3/4wSH8Ky3bLtFDfz2ncCUiIzai0bJgsEC+9z3Br08NisdUqqNaFo732a6O31MJJWNV7Kj/5eMf5af8AhDWtMo1Bc7kFgPQFQT9WX61lPZaP2h/78/8ACGnO0vFu44jw3JwspuYT/vC30/8AzC14GIpupi6kV3k/km/wZrgquynC+443xBcYV41lX4SOHP0YsPlV57RvzXd/uf8A1LVn/cz9t/aB1gMLfKQOv4vVX7RvzXd/uf8A1LVVbxsTSl/gvlZF6GeuvavMzju3KkKFIGCmw3OD1NaTs37UgFIuSW6q6gZz5EbfWvOLSwXDHSBv0+FOJwgvhxsvkK+1U5X5Oa57Rwz2gWc23e6G8pNvv5VfWt2ki6kZWHmpzXzrdyQgqB4XB59a2fZHtSLNjrDMjAasefQgcs1ujW7lueu0YqLwzicc8YkjbUp+oPkR0NS66b3MjnFFdUlAJRS0lAFBFFFAc92PKjR6n6/z11RWOiPYHGD6H7qO889vw+td0VNLXD/ICimwMNgcjnbyNOVYyvyDM+0+0MnCb0DmIS//AAESf9NM2lwJI0dTkOquD6MAR9xrVzRBlKsAVYEEHkQRgg/KvMYZJOEj7PcpK9qhPcXKI0iiLOVjmCAsjqNg2MEAcq8LPMJUr04ypq7jfbrZ/wAGcXYi9oj3Nzcs9q9ylzaLHGFi70C5jMgQMMHQCJAdR8jWi7PcPMFrbwt70cUaHH6yqAfvzVX+yPw/pdKx/VVZWY+gUJkmmYe3IEr9/b3MMRVDCXt5i0gOvWxCKdI2XAO+N+u3hVI4zEUIUvDdoeTu+n7t8TLZMpe3f994j/spP421ehRch8B+Fee8ZV748RktopnX+5ywgmKVCZBcNIVVXUFjo32BrQp27tgAP2xy/wDTXX9HXTjsNWlhcPGMG2k77Pbjkie7K7iqAnj4O/7QgPzEdwR94rV8NfMMRPMxof8A4rWf4NaG+bjDRpII7i1igRpI3i1SCOcEASAHYsuT6im+EdtYUt4UmW4SVY0R1NtcnS6qFYZEeOYNbcfha08Jh1GDbS3VndbIJ7scuTi84mOh4Tk/EG4Aqz7Jf4Baf6vD/BrWdPEzcXsptY5ZRcWE9s4aGePQVWWSNsyIFIZm0YznJFOcG7b21taW8c3fRvHFFGwa3uBh1RQRnu8cwamMoVZ4KhGMHdcqzugnuyzvhdQcRS6t7dbhfsrW5Vp0hwxlEmcsrZ2UdOvPap//AI04l/muP/8Afi/oqp/2TbH/ACkn7xcf9lA9p1geUkn7xcf9la6GLzChTVONLZf+ZBqLIVr2y+38WgzEYXghu4pF1BwJA8YbDgAMvhG+BW0nXKsBzKkfUGvGezPH4oeJSXMhcQs92Qwjcn8o6smVVdQyATuK3x9qFh/lZP3i4/7KwzWhXrV1OMG/ZXCfO4i1YwNn7PuJRBdECAqoBP2iLcjr6Ut/wq9tUV541iQyqpdJY3ILEgZUDcZyTW8HtS4f/lX/AHmf/srPdue2Vte2yxWzO8nfxPjupVACk5JZlAGK7KGLxs6sVUpWTe70y/UxcY2L/wBlx/aHPP5e438/yh3rO+2pyrWLLsyG4dT/AKSiBl+8U72G7Y21ladxcNIkiyynHdTNsXJU6lTByKru3Xaa3vZrQ27M4h79pMpIgAZYtPvqM5KnlWijQqrMXUcXpvLe23D6lb9k9U4dfLNDHKvuyIsg+DAN/LVJ7RvzXd/uf/UtZfsJ2+t7ezWCdnVomdVxHK4Meoshyikcmx8qc7a+0GynsbiGORzI6aVBimXJ1KebIAOXWuGGBrU8UrQdlJb2drX5+RlqVinVcRM8cmce7kbfCkjt5EVTE/ixkox61Ctbl3i3AwRsynbHljzpieeVGBXxDGWyeW9fXHMSxErSBpPEw5r60t9O+jCAnJzj0rm1vkZsLjWN28vgDT9zGQVGoKSc48/nUBO4B2glt2DRMQRglehHUEda9NtPafbMgLrIrdQF1Y+BzXiyylJMscAnY+dW1veIcgc6zjNx4Lc9/tblZEV1OVYBgfQ07Xmfs/7aBCLacgL/AItj0OfdJ8j0r0yuyElJXMkFJS0hrMolFFFAFFFFAFBNFGKgEC9aWiiiVgLSUtJVAYoopaAKMUtVHFO1dvbtolfDYzgKzfgKjaXILeqviPaSCENqkUsP0VOWz5YHL51muL+0lCpW2BY8tTAj6A/y151fXhVxhwS5yQedaZ1rcGLZsZfahJv/AHtfLIJ/lrKcf7XyXsiCQgoucIAV39N9zWZmuS85BO4zgdKtbaJcDbxDJzn+Q1zOcpcmJzNkjWzgDOMDPIdAc86aue0UIUIwZeXukA5x8N80894UGo+4u++AT5gA1T8RvI3LMRg5VgCcAeY8tXw86iQJUV6hAWMSEs+SxA0pseeAfD8d6L3iLKVjJBLbkjLYXHIY6/z1AhtH/wAWCpJxsTj11dCccvKrGyRgzMxZtJ06QwkyOg221E4/DaqB7hfA9YJORgkgAhjvyPP8ah3dnNET4lxnA5A/HAPrmi7kkFxpVWUe8xXOdxyHrtgfOumZV75kcknxLrbOnSNwcDc8+XnQHVrcvyKqFOAf1vU+LJziuuIW8Zi3JLjdimdlOw+IqG82AC2oFjsC2Dg7A5PICp1ocPk6c4AOAfER0HmMHlUYIjyFVjjjYqWZcAqFOM+L0J9adl4WsuvvAw8XJt2xzO3X+uo11FrlDKwDICNLnwL8ABnJ286n2EbxqO8JcEMdsBUzywSdWcb+VXzAzc3SRoV0up2XTggdMHlzFRW1MCMnTpYseXXanIb55GAyHTDemQThR1ycb1IeFkj0YUjIGksNWk5yfnjFYgr7K30AStgIB4QeeT1NS5zsNy+AGHlknltTiwd4PD4lONmHugfjypYLtFbARm8XhBHNh8P5avIJsT6gRJFj9X12qNPHhfyYO25pbgs0m4KMBnSMkY6U9CCw2YHzHWoBhbr3W5rj6VuOzHtKaECOQGSPpk+MfAnmPSsVBaEFgRkHy6U7Hw4j3mA8s1lFtcC56p+ylEXUCNgufESRkD0A61srW8SVA8bBlPIjevnNJFTmdjVnwvizoQI2YA/qk/yHFbY1mnuZXPfTRXn3Ae25QaJDq5e8d/XetRF2phOPeGfMDA+hroU0y3Lmim4LhXGVYMPSnKzKFFFFAFFFFAKaSiigClFApaAbuZdKM3kpP0Ga8JvuIyTu7kgZY7tXvLct68I9oFk0N7IqL4ScqFG2DvXNX6MjWxW3tyyEAEAYxkcs0zFGWcHYDzI39TTpmwuJVHTHnn4UzZXLFmCqUbzbJ+BOfd2rmNZJggjV2ONR2wfXy5U33OXOSVLHVnGMKPU9KcvpVSPTksc43PPPM7cxUF7aRgMFQDzHiLsOmB0FUEDiV33jtp3UEKCc8h5Z6GmYbBpTq32OQqqzdeZCggdNzUteFkK4UF2QblSAus/o+ZGOtT+Hs0bYGVbZQ2nPjO/Q8sMN+nPrWRbkOePSxGfewn6WR1IAG+55/Cmzwp4wF1FAd8ndSeQ25/8AFira6j0By7iRzgg4IXfOnR1JyDnPlVdHdE6m5ZyvQKSSOedgc+LPTHOgObC5BBSTknNlPUZ5j9IH7vnSTSxq66og36WQSMYAKnJIOfMcs033vdYRhtzJHn1JJ2OT0pqacNIMaidhk8tIA2Ixkkny9KAmzJ3oYY1aVIUDc6TgDffOSQT151GvLp4l0hdwBsSAfpnI5VZC0AHUOOitsu2ds/o/XpvVRLwsSyKTJ4F0nfYP/o7n5ZJ86lk+SoLdB4h7zNjUxOAOuBnl1+lSorhTIoVlYcirbjVn8PuqZc2UajwhSNWcNhAMkb+Zxnp8Bioc57t0OzBsqFIJ2Iz7pwP97PTrTkhOiRQCyxqHAOdHhLHcBlBGDy5A4riLhup1fwsQuSSfdPkwIxnH410eHAbqJBjJGWzuBzXzOTyNdniKqqKx5g+LGo8tzuMnNRkIsscgZmYkI5GNBBx06efOqmUvEWbJCdGJ68vrV1DJ3nhIOjTqB21Z8wMb1MNqs0RQZUgZKt73pkchn0qIpB4bxkCEK4LErqLHOfuqHdcQeJ9QwwcZGnmKTh9uybSbAk43zgfCo6QOZPAdSZxlfj5dKdSlnwO5klO4K+eqrOKYMXUg7dX/AJKqbq5CzKrBwCcFvL0zyqRxG+REV0DEZwQd/nVIRo70OzxOPCOXSpMvEljIjBA22qFFeLLIzIpOw5A86my20bYEib9W659KWBwA7t3iv7vSrI9pJIkBYGquwsxHKSzFVFT7u5ilYLqG1OAer+zK9aa3eRhgFgo+IG/4itjWV9m7qLTSMAh22zv03xWqrup+6jYFFFFZgKKKKAKKKKAWofF+Lx20ZklOFHluSfIVKllCqWY4ABJPoK837Tds7a8ieBtcZB1IdiWIPLGNsitc56UC6s/aRbXGqNSElIOhZdlY9MsOQryLthx+aS406lLs4B0Hl8/Kh2toGy+rWDgtvnflsNqat4IyTOn6R8BPi3H6WDyHzrlc3LkwbHTA0QA0ln/XY5IY8vlimLBJGVizNsWLFBkn0Hrzzt0rqO9jXVrd5JT/ALinqcNnGkLTF92j0roTC6zjUp1HHofPPU1ja5iLaBWZirM5UZwQo+IycjOM71bxcaitgQCHJHPJOD1yf7cqogFKsI10hcElyfER4iSMZxkc+XlUa1gV2aWYALltt8YI59N8j8aLYpa2Mvfu8wwq+6HyCNXIsVPPmB1+dOtxERJgqcbklSxyzHw6lxzHPYAbgVG+0xmNUUCIA5AXYZwc5HPPqTXCy6PEr5X0A055kHO5IAJyNvOrsB/+6Z7osDqIBIOAvXcYAxvv05muLS5VmMhAypAxpCknG4yuQRnqee/wqNxVmYo+7qmnACswZiSMsR0Go/dTkUBQaCN8Y6e8dvCMevWgElvBM5iOmPB8THWxJP6qbBT8MDyqQqrEHRWDZ051rhTk8wc5A3+fpVbJCdZB33GRgD5ZHXpTkToUYMuHGQFOT4Sx3Zj5cwMfCgFNydOhsEN4dO4GcDfJ+fI+ldzcJZlVFBXUSw933Rz0k8v0eY5EfIgjYIG0sVzghhpJznJ1bHc9eeOtcz3gWR2DlGY4AVskIOmDsBnPx2+TgEyG2EcWRIZG5ZyCcH9UDbIO+DnfqKh3cSmRSXO+CdY57DCjHL+3OosVyx71gQAzAAsfFg7HSmNwCenlU6PhcrHVjTgKv5UD3cDkMY9cjf6U3A+k+vJ1EZwdjuCOXp5/WoHE73VKAMAj3gd9yCc4AxgDoai3pVZM6pMqclVKhRgjODjBHp686n3txH3bONKs2NOPeOOa/Hb471jpKdQ4KrHhQRqAKMRuMY543wc6afs4dGpRpYjBDZ3Y7DYfrfcMVG4Xw/vRqQBEJxksSxP6TZb8fpUs20sQ1kJs2cghgF3HPoeppYgzc8PRgcBkZ9WBIxB29DuM01weye32DrltyhyMDqcn8KtVnDsH7wDbByAdx8fjy+FRkaOUspk1lGHiG2DzxjrQESTWA0WDJuXyRkeePQ1H4SmCzSErnYI3IZ9POrPi169u6vkMrDTlf1vh51R8YM7zCYKDgDYbn4kHrVSBa2l2YFxGpwzeXU06OIS6tMgxqPPAxj40xwviIOe/yrj9bbbptUuKUvLpK6k3IY5C4+PU0ISRGjbFwTn5VGbs+on1E7+Q5UxfQtCxZNLIeQXnmp3AeGySOWckliCF8qhUj1nsR2daILM5G6+EczgjmT0rX1muzd7L3axsBttnO+PLFaRRXdC1tjYLRRRWYCiiigClpKUUBxPAHVkYZVgVI8wRg1m4PZzZIkqpHhpV0l2Yu67bFS2dODvtWoqNe30cSl5GCKOrHA32Hzz0rGUU+QeY8X9lXD4PHc3bKMbB9G5A3OMZJrAXPGoIQFhGY3OnUvrtghvd+FbD2v3Yn0G3Yyal0+EbA6sfhWF4HwbSCZHAByCBg59SwONhkfPnXLJK+xi2NS8DwhlYl99iTyHoD9M8qciigjILltQUYGFYDPLc8jmpV3xtQdQUBRsBnACj0qos3Vy00kYTVl11OzatzvpJyV359awW5jYtFv4mk0KkeNyNQzlv1vgMbDkSKZ4nOInAlJYMo0EE+Js+LPQHkcj4dKcaUqh7gZwCuSN858ekAbD+amVnhDMJSFJXGWyW0+RAOxO3LG2aoK08TU77HngHOTv93Ten046yeFsKN9hjnjl61IW0UnVjQrDYnmw9B0HxqraCIycgxHQbAEefrmlkLkuHiZ71tGkqEClSDjJ5jbqevyq7juxhDr8OkhQwA2xk4Xp8Sc+m+aqLDhyrEWOFG3TxFvQH409BAmkmRyqnCnUTnY5xzyBuM43+lT4AmXGAut/FnJwM8+pG433AGxriyvEickfpbjCgNqIGkliScDV0GKkvashYgZXoPCMdTtzBOoDzqqvrcqxL5DMVbBQqAvI+Igg7gnNLEJU15KM6CSWx75Oz+6SAeR1ff6VAMDSnBYAYHiA5nnpKnGDkZJ/GrOALMx8eTuSwBJ2AIwBkk7E/Lpypq/ysQwqy6iqgoT3mN8dPCMY2G1VAk8G0KNkDFRgk4JyPU8hnPLnRxjiUjFQjYABZgTnwjHJc7nNMWsKIcsofSuSdWkDHJRy14A351yOJwTTgKil9I3UhVBzkE5GMrkf11OQdFI2bCgh2ZvfbZhtnI6YxnG9V72YZwXIOHIHkT+jj6f11oI7aKJWBfM3MFOQzkDSPUnHzptLAOADkSDDdBIq77b40oMgZohcz3F7lsKqMclsMAMBRk43G3QgfPFXcV/CIWDBgpGGOd9OMYG+xx9TzzXV1fx2+Y2SNyQuTIQdex3PmBggdTtTnDr5HGlU06VJ7sae655J0nBLc9t6uwIvD+z7vG6iQK/6GxYAHcEjmpPwztnlUi17HxIrDXKrHfW2keI+gzn4ZzTc/aI40h+fltgnzx/LUXinGmW1fR4hpxqXBwc41ZGcD+XFRO+yLZloTDbRAkd/4gpL75J28I3xXPDbhZHdo4tlHQ+IY5ggn57CqPg3CI/A01wV/TCBc4yMZJJ5/KrThvFTCTCuRh2JbGC+ScE/EVHZdRp7Fnw/sbJxFXkt3BwRkMOWeW558qW8tBAhSYa2Q+Lcggj4dK9a9nlhFFZK0a6e8JZs9TnHzFQu0/s4huJWnLuuxZlX9IjfmeQNbPCdk4mzSuDBdley08hE6xfk5TpTOGx5tjoK9QteycYjUOAJBnxptkdKxvZ264nNawSpewRLJGrCMWikID+iCZN8edWnB+N3sXELe3uZ47hLhJzlYBCyGNVbYh2znVjBrno4vCzqeFGV5b7WfTnpboW1jW2PDRGdsnB5mrGkAqu7TcTa3s7mdAC0UMsqhuRZUZhnHTIr00rELKivObR+KyRo/90IRrRXx9jQ41KGxnvfWp3Zjjd4OIG0uZo51a2a4DrD3JUrKkenAdgQdWa4qOY4etPw6crv4P9C2ZuKKKK7iBXVIKKAWsf244Rc3QEUcY0qQ4k1geIZ2wa19JWMo6lYHgtzwOSOTTKGQ7qvU5xvnIO3qKh3fB5JRg/k/CQAhGgLyB5c+YG3y619AXdkkqlXUEEEch18vKsBd+yDVkJdyKpbUQUBJ+eR+Fc0qTXBNKPHYuxc0p2SWULkeEMygfIdcbVcxdm5NeHhMeATqcEDbAVfEMgHnsK944HwD7Lb9ykhJyTrIHPboOgAxWb9oPYy5um127IPCFIOVY8/0uR+6q4SUblcU+DyYFYVOd9JwSy6gxPkwPU48+XpTV7w/Vp2VGIBAA1MSNzuemGGMdauLjshd2SKskRdt2DAh/jjyHLbngVU3N8VYDupHbG5wwPLcZI8/LyrTwzDSyN3ZLAlWLnHhA0YXkBknkOZ+WKS94pAzLhBGw2GgeIkA7cvx5mu576WSRsuyqFIQBVJLEhRqzyB9KbtOGohLSLrkBByMHpnOB8hWRLEWW1YYJ8IB2GcnJ33Ofeyf5uVSo7EgCV11YGpcbnUOrL5Z6/CuEuu9cKiqoOWZAdJx6nz+HnXUp1ro0aAxCscktgE4wT1wKEFuJ2mViPeDDZCVbX4QDnTgjSAT8BU2Lh+tz+VlRcDOrOGODgBjjA2PSrThpCKQiJGCc9c8gPEetTLmckBGAlx4jvtsc7fzVLohmLaVYdipQAE4LZZxtt56ck1zdcYEkkYjGjuxrOgAHGwwWGMcyfl61fywQTg5VVI2GdsZ/wD5yqrg4QxYi3cCPkdSlCCd2AIG+dvhQEfh12ram7pMB86D4iF0j5bnJx60zLJbh5NRCayrYUAN8QxHIkYxVtJDDFG5eQlFwNIGSmPXmd8VWWvC47hWaIxj8oSGfUSwwNs9ME4+RqooxcxtDJ34AMe2hW99em489qmTdrf73qXAY6dhpJ58s9M7GmooFtzmUeJDszk4zggELnGNyQfh1ri+4hLd6YFBnd2ARV3IboVPT4/Wm3BUrky8dZtMUcBeSQ+BY1XvNsEnUeWOpO29WFt2Ev4l1rbwkjxBTODIPTOkJn5/Or72U8CaIXMswHe961ttghViwGAPkZCc456RWv45xuO0iMsmojUqBUGp2djhVUdSf5K8DF5nVhX8Gik7bd7vsbowVtzx677O3N+dcNkySQyGOQtLFHlgFYq0bkHbUDnlvXXFeA3SRJDPbGNZ5FiDCWFzrPiAwhJAwpr1/gfE4rmITwghZCc5GltS+Ahh+sNOPkKzftQk0x2ZzjF2hyBn/Fy9KUc1rVcRGlKKSvbrdfXv5DQkrlLxT2aRWMcMs9wFk2EUMMRklkfmABqBkI2ydgM7nlXdjwTiTSd4beLTlcLPIivpB6hA+kn47VbezyBpw97MdbsWghJ5JBGdPhB93U+on4Vddqu0n2NIysfeySyd2iaggJwWJLEHAAHl1FZ4vMajr+Bh4pvjfv8ANLYqW12SIu2t3AB33DfySjnZzLKVH7iyox+Vaay47Dd2rTW7iSMq4yMgggHIZTurDqDvWd4Dxdbq3inQECRdWDzU5IIPwIIqugb7LxMhdo7+CbWo5faIV1h/i0ZYHz05NdGXZrUq1vArJJ78d10Ycep32E/Ntn+4J+FLN+eeG/ud7/yR0nYT822f7gn4VD7Q8SFvxC0nIyIrbiEpHnphRsfdXkZf/UvWX2Zk/dNLxzt13c7W1rA11OgBkAZY4os7gSStkBiN9IBPwrO9rO0/EGsbqOWwQrJBMha3uO8ZNSMNRRkUsozvp3xUrsZw8xWcZfeWUfaJWPNpZfGxPruB8AKXj3a2G0YLIsrHQZW7tNYjiDBDJJvsmo4zv1runnOIniHChFNJ8b3diaVbcsOD/wCDwfuUX/ItQ+Gfn1P9ny/xiKrZAMDGMYGMcsdMemKqeGfn1P8AZ8v8Yirz8md8an8fsWXBvqKKK+7NQoopKKAKK5U5+FdVE77gKWkoqg6ormlzQARvVfxuaGKJ5plBVFOSVycHbA+OcVY01c2qyKUdQysMEHcEVHwDyi64nw2V4kQFFKsTqGcsRgbnJyMHHxrMT8MtwgVTIclgTqAyDy+6vXJ/Z1Zs4cRlSP1SQMYxj0qi4d7G4FlLzyPMBnSvugZ88c643SnfhGbs+p57c20aZEQGgLuCBqbyyR1qpYnwl2XA92JRlhtgDbrivcL32ecOAaSSIBeZ8bhRj4Gs4bThEZDrbOSCQNLN9d39aOm1y0a7I8xa788gqMY5H0+dc8MuHLtoBYdcnlnbOa9N7S+yiOeETWqyRvgkxu2cjG2CScH51gLa2+yKY5VIJOSDkHyrW46feDj2GrkBHAIbWx1H4YA61JnLHSI5CN/HqJIIxz23znFVE/Fu9dkR/Cv6RODv0Bq6tJ44IDpIDjrz1H4+VEjBpnNpwF5NKpGrswbWSeQJG+knnU2/7PNCFX8mXwdLAFVx8ByHKrPsfwRJIzcTyFS4K4B0+uRS3fFY/cTxBRgat+VW3czeyKXg3BH0ZnAlHiAYEsoc+6CPL1rT9lOKfYHdjCg1YVzspyDvpwOQz86rrVpXDLAhDHxEJ1x1qfa9hbq4mjeZGCBlaRScBwCCfqKsb3vEqVyy9nk2uy1/rz3LH4meQ1H9oNm032GJCAXvEAzyyI5iB9RUvsnEIXvbXAUwXUhVf/tS4liPwwzD/dqb2i4S86RmJlSWGaO4jLglNaE7MFIOkgkHG+9fIykqOZOVTZan8n/Jt5iU/s0iZLadHGCl5cqR5EMuR9c1M7UqDPwwHcfb4+f7nLU3s5wlreHS7B5HkkmkZQQpkkcu2Ad8DOBnyqH2n/wjhn+vxfwc1ZYepGpmSlHhyYfA17N1/wDK7U/rIzH4mSQn76Xj9is3EeFxvnSZLliBtnTDkb0ez5dFksJ963lngYeRSV9voVPzpztJN3FzYXZV2jgmkEndqzsEkhdNWldyA2nOPOrh7QzN6/7pfW4fujPs5XHD4wOQe4A+AuJgKd7SbXfDj176Zfk1tMDXXYSzeKwgWRSrnXIVIwQZJHkwR0OGG1c8V/KcSsoxv3Ud3cv6L3RhQn4u/wB1XC+3ml4/3Sf3D90c7Cfm2z/cE/Cs17U2wyY/9Jfj6rCD9xrS9hPzbZ/uCfhVL2+szLPFGoyWs+JADzYQoQPqBTL/AOpesvsw/dNpCuFUDkAB9BWO46gM/Fyf0eEED5mdvxArTcCvBLbQSDk8UbfVFP41m+1nDrnvp2ghMou7JrMkMiiN+8JDvqI8Gh25Z3FYZTONHF/7jts1uJcGo4SfyEP7lH/yLULhn59T/Z8v8YiqytYNCIn6qqv/AAgD+Sq3hn59T/Z8v8Yiq5M741P4/YS4N9RRRX3ZqCiiigGkbTsem2en9VOiiue7Hw+G1a0pRVlugdUVzpPn9cUb+n3j+erq7oHVFc6j5ffRr9D91XUgd0Vxr+P0NL3g/tmmuPcHdFcCQedHejzH1prj3BX9peFtcW0kSnSzDY+oIP8AJXlV1wK8t2UGEkdCNxXswceYozWucFPe5dupA4BLK1vGZhh8bjl8NvhVZ2p7Cw3xDOSrAYJXG46ZzWi1UuazcU1Zi557aexm1j5O/nuF5083svQn31K5znTv6bVu6KnhxF7nm/FOwly5VIwuhRp1EgDHnjn9K6tfZGV53IP/ALZ/7q9GoqeDHqQoezfZJLQltRdztnGAB8M1fZoorYkoqyB5b294xHHema071ruFVimRYJpIZUI1rG7xqdEoDZVhnGcHblWW/tMmdo4/7nywySMEVrlzFDrIJwZGjHQHbmcVoe0DHh9/NcSBvsl2Iy8gBIhnRe7/ACgAyEddPi5AjfFTZPs13FpJhuIjg4ykinyO2d6+UzScI4i9ajdbe0m1demxsjxsys7DXkssU7Turv8Aapk1R57sqmhB3ef0PCcHr8a77Sj9scM/1+P+DmqfLe21pEAzwwRoMAZRFA9F/mG9RuzUD395HeaGS0tw/cFwVaaVxpMoU7iNUyFJ5lifhyZdSlXxqqwjaKd/JLoivZD/AB7gNxa3Ml3aR9/HPhri3BCvrAC97CW2LFQAyHGcAjflXP7QLVNpu/gb9WW3uFYf8KEfQ16XRX0WKynD4meuV0/Lr9zBSaPNU7arMMWcFzdOdhohkjjz/pSzKqqPXer7sx2VkiWee5Kvd3C6W0e5GgB0RRk9ASST1Jz0rWUVsweW0MI24Xv3fJG2zybsxx77PZ28EtrfCSKNUYC0nYahscEDBHrU/hc7XfFLORLe5WOGO57xp4JIlGtUVQC4Gokg7CvSqKwo5XRpVvHje+75239PMup2seZKknCS8MsUr2QZmgmiRpe7RiW7qVFyy6SThsEEEUHt5FICtnHPdy/oxxwzKM9NbyKqovmc16bRWutk2Gq1XUd992k9n9L/AFGpnmPDu15EMYmtr7vdC95iznx3mBqxgctWal9lpXuOLfaFguI4ks3iLTwvD+UaaNwAHAz4QTt5V6HRWzD5VQw9XxYXvv8ADf0Dk2FFFLXqGIUlFFAFFFFAFFFFAFFFFAFFFFAFFFFAGKTQPIUlFSyYF0DyFGgeQpKKmldgHdjyFHdjyFFFNEewDQPKl0CkoppXYC6B/bNJoH9iaKKaY9gI0QIwdwdsHOMVRzdgOHMSzWNqSdye6j3PyHOiimiPYHVn2FsImDR2dsrDcMIkyD6EjIq80fH6mkoppXYBo+P1NGj4/U0UU0rsA0fH6ml0+ppKKaUA0+p+7+al0+p+6koppQDB86MHzH0/rooppX7YDf0oyfL7/wCqiimnzAGTHPb+3pXanNJRWmNR+I4din/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/>
          <a:lstStyle/>
          <a:p>
            <a:endParaRPr lang="en-US"/>
          </a:p>
        </p:txBody>
      </p:sp>
      <p:pic>
        <p:nvPicPr>
          <p:cNvPr id="7373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8001" y="1161144"/>
            <a:ext cx="1394884" cy="2311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2231" y="3719290"/>
            <a:ext cx="2004484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5" name="Picture 6" descr="http://t0.gstatic.com/images?q=tbn:ANd9GcQoym7P5g9Wc_UCiY-6fDExO9m4p6CV8fqROY4B42LFKEnARQok-w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41600" y="3429001"/>
            <a:ext cx="2745317" cy="212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6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791200" y="0"/>
            <a:ext cx="6400800" cy="1857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862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1" y="0"/>
            <a:ext cx="5747657" cy="986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1" name="Picture 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737600" y="4091219"/>
            <a:ext cx="33528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8011885" y="2296878"/>
            <a:ext cx="4063249" cy="1524016"/>
            <a:chOff x="1664" y="3638"/>
            <a:chExt cx="2675" cy="875"/>
          </a:xfrm>
          <a:solidFill>
            <a:srgbClr val="CCFF33"/>
          </a:solidFill>
        </p:grpSpPr>
        <p:sp>
          <p:nvSpPr>
            <p:cNvPr id="12" name="AutoShape 6"/>
            <p:cNvSpPr>
              <a:spLocks noChangeArrowheads="1"/>
            </p:cNvSpPr>
            <p:nvPr/>
          </p:nvSpPr>
          <p:spPr bwMode="auto">
            <a:xfrm>
              <a:off x="1664" y="3638"/>
              <a:ext cx="2675" cy="875"/>
            </a:xfrm>
            <a:prstGeom prst="star16">
              <a:avLst>
                <a:gd name="adj" fmla="val 38968"/>
              </a:avLst>
            </a:prstGeom>
            <a:grpFill/>
            <a:ln w="12700" cap="sq">
              <a:solidFill>
                <a:srgbClr val="6633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+mn-lt"/>
                <a:cs typeface="+mn-cs"/>
              </a:endParaRPr>
            </a:p>
          </p:txBody>
        </p:sp>
        <p:sp>
          <p:nvSpPr>
            <p:cNvPr id="13" name="Text Box 7"/>
            <p:cNvSpPr txBox="1">
              <a:spLocks noChangeArrowheads="1"/>
            </p:cNvSpPr>
            <p:nvPr/>
          </p:nvSpPr>
          <p:spPr bwMode="auto">
            <a:xfrm>
              <a:off x="2265" y="3812"/>
              <a:ext cx="1538" cy="473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900" b="1" dirty="0" smtClean="0">
                  <a:solidFill>
                    <a:srgbClr val="FF0000"/>
                  </a:solidFill>
                  <a:latin typeface="Arial Narrow" pitchFamily="34" charset="0"/>
                </a:rPr>
                <a:t>SILBINOL(</a:t>
              </a:r>
              <a:r>
                <a:rPr lang="en-US" sz="1900" b="1" dirty="0" err="1" smtClean="0">
                  <a:solidFill>
                    <a:srgbClr val="FF0000"/>
                  </a:solidFill>
                  <a:latin typeface="Arial Narrow" pitchFamily="34" charset="0"/>
                </a:rPr>
                <a:t>kino</a:t>
              </a:r>
              <a:r>
                <a:rPr lang="en-US" sz="1900" b="1" dirty="0" smtClean="0">
                  <a:solidFill>
                    <a:srgbClr val="FF0000"/>
                  </a:solidFill>
                  <a:latin typeface="Arial Narrow" pitchFamily="34" charset="0"/>
                </a:rPr>
                <a:t> tree)</a:t>
              </a:r>
            </a:p>
            <a:p>
              <a:pPr algn="ctr">
                <a:spcBef>
                  <a:spcPct val="50000"/>
                </a:spcBef>
                <a:defRPr/>
              </a:pPr>
              <a:r>
                <a:rPr lang="en-US" sz="1900" b="1" dirty="0" smtClean="0">
                  <a:solidFill>
                    <a:srgbClr val="FF0000"/>
                  </a:solidFill>
                  <a:latin typeface="Arial Narrow" pitchFamily="34" charset="0"/>
                </a:rPr>
                <a:t>(Kempu Honne Mara)</a:t>
              </a:r>
              <a:endParaRPr lang="en-US" sz="1900" b="1" dirty="0">
                <a:solidFill>
                  <a:srgbClr val="FF0000"/>
                </a:solidFill>
                <a:latin typeface="Arial Narrow" pitchFamily="34" charset="0"/>
              </a:endParaRPr>
            </a:p>
          </p:txBody>
        </p:sp>
      </p:grpSp>
      <p:pic>
        <p:nvPicPr>
          <p:cNvPr id="52224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73600" y="5141692"/>
            <a:ext cx="3911600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44" name="Picture 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5892800" y="3225806"/>
            <a:ext cx="1600200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" dur="500"/>
                                        <p:tgtEl>
                                          <p:spTgt spid="538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4" dur="500"/>
                                        <p:tgtEl>
                                          <p:spTgt spid="522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22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8" dur="500"/>
                                        <p:tgtEl>
                                          <p:spTgt spid="522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522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26</a:t>
            </a:fld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27</a:t>
            </a:fld>
            <a:endParaRPr lang="en-IN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9" descr=" Quick and Safe Weight Loss for Wome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1" y="3167750"/>
            <a:ext cx="2197100" cy="322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03" name="AutoShape 9" descr="data:image/jpeg;base64,/9j/4AAQSkZJRgABAQAAAQABAAD/2wCEAAkGBhQSERQUExQVFRUWFxcVGRgVGBUXFxoWHRkVGBkcGhcXHCYgGxkkGhgXIC8gIycpLCwsGh4xNTAqNSYrLCkBCQoKDgwOGA8PGiokHyQsLCwsLCwsLSwpLCwsLCwsKiwsLCwsLCwsLCwsKSwsLCwsLCwpLCwpLCwsLSksLCwsLP/AABEIAKcBLQMBIgACEQEDEQH/xAAcAAABBQEBAQAAAAAAAAAAAAAAAQMEBQYCBwj/xABSEAACAQMCAwUFAwQLDgUFAAABAgMABBESIQUxQQYTIlFhBzJxgZEUobEjNUJSFyRzk7O0wdHT4fAVMzRDU1VidHWCkrLC0hYlVIOiRWNylPH/xAAaAQEBAAMBAQAAAAAAAAAAAAAAAQIDBAUG/8QANBEAAgECBQIDBwMDBQAAAAAAAAECAxEEBRIhMUFRE2GBIjJxkaGxwdHw8TVScgYjMzRi/9oADAMBAAIRAxEAPwD20xD4fDaqbtD2st7IL30hLvkRxIpklkP+hGm5+PL1q14herDFJK5wkaNIx8lUFj9wNeedkrNpFN9OM3N0O8JO/dxHeOJM+6gTGfMk5zXm4/FQwdPXbd7JcFSuWQ7f3LHKcLuCnnJLbRN+9s5x9afT2lxIwW7guLQMQBJMEaHJ6GaJmVf97Aqu452shtWCusrtoMrCGMyaIQcGR8e6gPX0NWjokseCFeORdwRlWRh1HUEGvBWdYmGmdSC0vjnf4N3M9KL7i3Go7aB7iUkRxrrYgatvQDnzH1qiXt6x5cOvvpbD/mnBrE8SnaHhXFrBiSttGjwFjk/Z5SCqZO50MrLnyxW5i5D4D8K9HMMznh4U50rNTTe/p2t3MVG4w/tDYf8A03iHyS3P4T0sXtLiB/bFteWq/wCUmh/Jj4tEz6ficCqziXbK1t5WildlZQhY93IUUP7pZ1UqoPrVyQCOhBHoQQfxFcDzzEw0yqU1Z8cq/wADLSjQS8SjWIy6gUCl8r4sqBqJGOe3lWUi9pmpQycO4iysAVIihwQdwd5s7iqPh5+zLxWxU/kfsj3cKb4jV0lSVF8k7wBgOmo1Z9kh+0LT/V4f4Na9HG5nKjRp1qaTUu/8mKiS/wBkZv8ANnEf3qH+mo/ZGb/NnEf3qH+mpriPH7a3YLPPFExGQJHVSRnGQCeWRUZe2thkfty25/5WP+evOWd4uSuqa+TMtKLB/adAYrd44bmZrgSlYo0QyKIm0SawzgDDbbE/Suf2Rm/zZxH96h/pqxfZG4LPw06iQ0XEjnJII+1DSfUY5VviQNzXVj83q4aqqcYrhPqRRuRf2Rm/zZxH96h/pqdsvaKjzRRSWl5b98/do80cYQvgsFykjHJCnpVX/wCNbD/1lt++p/PVNx7tbatPYGKeKUrdq7LG6udIjl3wDsM43qYbNcTVqxhOnZPrZhxVjUv7S0LyLFZX06o7xmSKOMoWQlW0lpAcAgjkKbl9qCRjVNZX8MYIDSSRxaEBIGW0yk4yRyBqm9nlwZLR3OMtc3J2x1lY9KvOLcPE8EsRx+URk3AIyQQDg+RwflWqtnlSlXdNxVk7db2uFHYncf7cJbTi3EFzcS92JStuiNpQsVBYu6jcg8s8qrbj2orEpeawv4o1xqkeKLSoyBk6ZScb9AaynY3tB9rvFc/3xOHQxS5GCJkmkR9/LIzj1q49oTY4ZdnAOI+R5e8tdWJzWpSxSoKKs2vrYKO1z0gHO9LTcK+FdzyHl5V3o9T9381e9d9jAWik0nz/AApMHz+7+ul32+wOqK5wfMfT+ujf0pq8gdUVzv6fX+qjJ8vvpqX7QOqK51eh+7+ejX6GmpA7zRmuO8H9gaUSDzFNce4OqSjNFZAKXNJRQC5pa5paAyntVnKcIvMc2jEf/G6R/g1LFGFUKOSgAfADFM+1380XHoYD9LiA1Jbmfia+U/1G/wDiX+X4NkDHXXFrWO94kt1OkIks4LdWff3xcFsKMkgZBP8AXVHw/ty8MUcQvOEsI0SMMz3wJCqFBOIeZxS397HF2kDyuka9xjU7Ki5MRxuxAr0eCZXUMjBlYZDKQykeYI2IrVWxdKlQo06tLUtKd7259AluebX1yLm04pdG5tJHFnHB3dq0pGkTF9bd8inO+kYBFelxch8B+Fee9u/77xH/AGUn8bavQo+Q+A/CtOazjPD4eUI2Vpbc24EeWYvjEsqXHE40tZ5jeWsMEbKn5ENolVi8jEABdYPXl0rXcOte6hjjJyUREz56VC5+eKruIdr7SCbuZZlSTw7Mr4Gr3cvp0gH1Iqw4jZmWNkEkkWRjXEQrj4Eg4rhxGIq1aVKnUjpils7Pfjfz9DJIzxXvbni0q7rBw9rUnp3jCSZ1B81GjPkTVp2S/wAAtP8AV4f4Nar+zTdzw7iVgwXvLWKVtajBmjlid0lbJ3kOGVvVRVh2S/wC0/1eH+DWvUzaEYYShGDuu/fYxjyyDxXhtwL5LmGC3nUWxgKTuVAYy95qHgboAPmaclvrtVLHhnDsAEnEp5AZP+IqTxXtRFbyrEyzPIyd4FhieU6NWnJ0A432+lQbrtjGyOot77JVgP2pPzIIH6NasJi8fClGNKF49PZYaQsvFFubzhU6J3ay2Nw4Tbw57g42AG3wFaGZMqwHMgj6isnw6yeGXg0cilHTh8wZTsQf2vkEdCPKtc74BJ5AE/Stee/9v0X5LHgyfAbW9traKA2HD5DGgTW0p1NjqfyJ3+dZntfc3CzRC6ht4hL3mj7MRtp0kg+BdsEb5rRQ+1exf3TO3/4wSH8Ky3bLtFDfz2ncCUiIzai0bJgsEC+9z3Br08NisdUqqNaFo732a6O31MJJWNV7Kj/5eMf5af8AhDWtMo1Bc7kFgPQFQT9WX61lPZaP2h/78/8ACGnO0vFu44jw3JwspuYT/vC30/8AzC14GIpupi6kV3k/km/wZrgquynC+443xBcYV41lX4SOHP0YsPlV57RvzXd/uf8A1LVn/cz9t/aB1gMLfKQOv4vVX7RvzXd/uf8A1LVVbxsTSl/gvlZF6GeuvavMzju3KkKFIGCmw3OD1NaTs37UgFIuSW6q6gZz5EbfWvOLSwXDHSBv0+FOJwgvhxsvkK+1U5X5Oa57Rwz2gWc23e6G8pNvv5VfWt2ki6kZWHmpzXzrdyQgqB4XB59a2fZHtSLNjrDMjAasefQgcs1ujW7lueu0YqLwzicc8YkjbUp+oPkR0NS66b3MjnFFdUlAJRS0lAFBFFFAc92PKjR6n6/z11RWOiPYHGD6H7qO889vw+td0VNLXD/ICimwMNgcjnbyNOVYyvyDM+0+0MnCb0DmIS//AAESf9NM2lwJI0dTkOquD6MAR9xrVzRBlKsAVYEEHkQRgg/KvMYZJOEj7PcpK9qhPcXKI0iiLOVjmCAsjqNg2MEAcq8LPMJUr04ypq7jfbrZ/wAGcXYi9oj3Nzcs9q9ylzaLHGFi70C5jMgQMMHQCJAdR8jWi7PcPMFrbwt70cUaHH6yqAfvzVX+yPw/pdKx/VVZWY+gUJkmmYe3IEr9/b3MMRVDCXt5i0gOvWxCKdI2XAO+N+u3hVI4zEUIUvDdoeTu+n7t8TLZMpe3f994j/spP421ehRch8B+Fee8ZV748RktopnX+5ywgmKVCZBcNIVVXUFjo32BrQp27tgAP2xy/wDTXX9HXTjsNWlhcPGMG2k77Pbjkie7K7iqAnj4O/7QgPzEdwR94rV8NfMMRPMxof8A4rWf4NaG+bjDRpII7i1igRpI3i1SCOcEASAHYsuT6im+EdtYUt4UmW4SVY0R1NtcnS6qFYZEeOYNbcfha08Jh1GDbS3VndbIJ7scuTi84mOh4Tk/EG4Aqz7Jf4Baf6vD/BrWdPEzcXsptY5ZRcWE9s4aGePQVWWSNsyIFIZm0YznJFOcG7b21taW8c3fRvHFFGwa3uBh1RQRnu8cwamMoVZ4KhGMHdcqzugnuyzvhdQcRS6t7dbhfsrW5Vp0hwxlEmcsrZ2UdOvPap//AI04l/muP/8Afi/oqp/2TbH/ACkn7xcf9lA9p1geUkn7xcf9la6GLzChTVONLZf+ZBqLIVr2y+38WgzEYXghu4pF1BwJA8YbDgAMvhG+BW0nXKsBzKkfUGvGezPH4oeJSXMhcQs92Qwjcn8o6smVVdQyATuK3x9qFh/lZP3i4/7KwzWhXrV1OMG/ZXCfO4i1YwNn7PuJRBdECAqoBP2iLcjr6Ut/wq9tUV541iQyqpdJY3ILEgZUDcZyTW8HtS4f/lX/AHmf/srPdue2Vte2yxWzO8nfxPjupVACk5JZlAGK7KGLxs6sVUpWTe70y/UxcY2L/wBlx/aHPP5e438/yh3rO+2pyrWLLsyG4dT/AKSiBl+8U72G7Y21ladxcNIkiyynHdTNsXJU6lTByKru3Xaa3vZrQ27M4h79pMpIgAZYtPvqM5KnlWijQqrMXUcXpvLe23D6lb9k9U4dfLNDHKvuyIsg+DAN/LVJ7RvzXd/uf/UtZfsJ2+t7ezWCdnVomdVxHK4Meoshyikcmx8qc7a+0GynsbiGORzI6aVBimXJ1KebIAOXWuGGBrU8UrQdlJb2drX5+RlqVinVcRM8cmce7kbfCkjt5EVTE/ixkox61Ctbl3i3AwRsynbHljzpieeVGBXxDGWyeW9fXHMSxErSBpPEw5r60t9O+jCAnJzj0rm1vkZsLjWN28vgDT9zGQVGoKSc48/nUBO4B2glt2DRMQRglehHUEda9NtPafbMgLrIrdQF1Y+BzXiyylJMscAnY+dW1veIcgc6zjNx4Lc9/tblZEV1OVYBgfQ07Xmfs/7aBCLacgL/AItj0OfdJ8j0r0yuyElJXMkFJS0hrMolFFFAFFFFAFBNFGKgEC9aWiiiVgLSUtJVAYoopaAKMUtVHFO1dvbtolfDYzgKzfgKjaXILeqviPaSCENqkUsP0VOWz5YHL51muL+0lCpW2BY8tTAj6A/y151fXhVxhwS5yQedaZ1rcGLZsZfahJv/AHtfLIJ/lrKcf7XyXsiCQgoucIAV39N9zWZmuS85BO4zgdKtbaJcDbxDJzn+Q1zOcpcmJzNkjWzgDOMDPIdAc86aue0UIUIwZeXukA5x8N80894UGo+4u++AT5gA1T8RvI3LMRg5VgCcAeY8tXw86iQJUV6hAWMSEs+SxA0pseeAfD8d6L3iLKVjJBLbkjLYXHIY6/z1AhtH/wAWCpJxsTj11dCccvKrGyRgzMxZtJ06QwkyOg221E4/DaqB7hfA9YJORgkgAhjvyPP8ah3dnNET4lxnA5A/HAPrmi7kkFxpVWUe8xXOdxyHrtgfOumZV75kcknxLrbOnSNwcDc8+XnQHVrcvyKqFOAf1vU+LJziuuIW8Zi3JLjdimdlOw+IqG82AC2oFjsC2Dg7A5PICp1ocPk6c4AOAfER0HmMHlUYIjyFVjjjYqWZcAqFOM+L0J9adl4WsuvvAw8XJt2xzO3X+uo11FrlDKwDICNLnwL8ABnJ286n2EbxqO8JcEMdsBUzywSdWcb+VXzAzc3SRoV0up2XTggdMHlzFRW1MCMnTpYseXXanIb55GAyHTDemQThR1ycb1IeFkj0YUjIGksNWk5yfnjFYgr7K30AStgIB4QeeT1NS5zsNy+AGHlknltTiwd4PD4lONmHugfjypYLtFbARm8XhBHNh8P5avIJsT6gRJFj9X12qNPHhfyYO25pbgs0m4KMBnSMkY6U9CCw2YHzHWoBhbr3W5rj6VuOzHtKaECOQGSPpk+MfAnmPSsVBaEFgRkHy6U7Hw4j3mA8s1lFtcC56p+ylEXUCNgufESRkD0A61srW8SVA8bBlPIjevnNJFTmdjVnwvizoQI2YA/qk/yHFbY1mnuZXPfTRXn3Ae25QaJDq5e8d/XetRF2phOPeGfMDA+hroU0y3Lmim4LhXGVYMPSnKzKFFFFAFFFFAKaSiigClFApaAbuZdKM3kpP0Ga8JvuIyTu7kgZY7tXvLct68I9oFk0N7IqL4ScqFG2DvXNX6MjWxW3tyyEAEAYxkcs0zFGWcHYDzI39TTpmwuJVHTHnn4UzZXLFmCqUbzbJ+BOfd2rmNZJggjV2ONR2wfXy5U33OXOSVLHVnGMKPU9KcvpVSPTksc43PPPM7cxUF7aRgMFQDzHiLsOmB0FUEDiV33jtp3UEKCc8h5Z6GmYbBpTq32OQqqzdeZCggdNzUteFkK4UF2QblSAus/o+ZGOtT+Hs0bYGVbZQ2nPjO/Q8sMN+nPrWRbkOePSxGfewn6WR1IAG+55/Cmzwp4wF1FAd8ndSeQ25/8AFira6j0By7iRzgg4IXfOnR1JyDnPlVdHdE6m5ZyvQKSSOedgc+LPTHOgObC5BBSTknNlPUZ5j9IH7vnSTSxq66og36WQSMYAKnJIOfMcs033vdYRhtzJHn1JJ2OT0pqacNIMaidhk8tIA2Ixkkny9KAmzJ3oYY1aVIUDc6TgDffOSQT151GvLp4l0hdwBsSAfpnI5VZC0AHUOOitsu2ds/o/XpvVRLwsSyKTJ4F0nfYP/o7n5ZJ86lk+SoLdB4h7zNjUxOAOuBnl1+lSorhTIoVlYcirbjVn8PuqZc2UajwhSNWcNhAMkb+Zxnp8Bioc57t0OzBsqFIJ2Iz7pwP97PTrTkhOiRQCyxqHAOdHhLHcBlBGDy5A4riLhup1fwsQuSSfdPkwIxnH410eHAbqJBjJGWzuBzXzOTyNdniKqqKx5g+LGo8tzuMnNRkIsscgZmYkI5GNBBx06efOqmUvEWbJCdGJ68vrV1DJ3nhIOjTqB21Z8wMb1MNqs0RQZUgZKt73pkchn0qIpB4bxkCEK4LErqLHOfuqHdcQeJ9QwwcZGnmKTh9uybSbAk43zgfCo6QOZPAdSZxlfj5dKdSlnwO5klO4K+eqrOKYMXUg7dX/AJKqbq5CzKrBwCcFvL0zyqRxG+REV0DEZwQd/nVIRo70OzxOPCOXSpMvEljIjBA22qFFeLLIzIpOw5A86my20bYEib9W659KWBwA7t3iv7vSrI9pJIkBYGquwsxHKSzFVFT7u5ilYLqG1OAer+zK9aa3eRhgFgo+IG/4itjWV9m7qLTSMAh22zv03xWqrup+6jYFFFFZgKKKKAKKKKAWofF+Lx20ZklOFHluSfIVKllCqWY4ABJPoK837Tds7a8ieBtcZB1IdiWIPLGNsitc56UC6s/aRbXGqNSElIOhZdlY9MsOQryLthx+aS406lLs4B0Hl8/Kh2toGy+rWDgtvnflsNqat4IyTOn6R8BPi3H6WDyHzrlc3LkwbHTA0QA0ln/XY5IY8vlimLBJGVizNsWLFBkn0Hrzzt0rqO9jXVrd5JT/ALinqcNnGkLTF92j0roTC6zjUp1HHofPPU1ja5iLaBWZirM5UZwQo+IycjOM71bxcaitgQCHJHPJOD1yf7cqogFKsI10hcElyfER4iSMZxkc+XlUa1gV2aWYALltt8YI59N8j8aLYpa2Mvfu8wwq+6HyCNXIsVPPmB1+dOtxERJgqcbklSxyzHw6lxzHPYAbgVG+0xmNUUCIA5AXYZwc5HPPqTXCy6PEr5X0A055kHO5IAJyNvOrsB/+6Z7osDqIBIOAvXcYAxvv05muLS5VmMhAypAxpCknG4yuQRnqee/wqNxVmYo+7qmnACswZiSMsR0Go/dTkUBQaCN8Y6e8dvCMevWgElvBM5iOmPB8THWxJP6qbBT8MDyqQqrEHRWDZ051rhTk8wc5A3+fpVbJCdZB33GRgD5ZHXpTkToUYMuHGQFOT4Sx3Zj5cwMfCgFNydOhsEN4dO4GcDfJ+fI+ldzcJZlVFBXUSw933Rz0k8v0eY5EfIgjYIG0sVzghhpJznJ1bHc9eeOtcz3gWR2DlGY4AVskIOmDsBnPx2+TgEyG2EcWRIZG5ZyCcH9UDbIO+DnfqKh3cSmRSXO+CdY57DCjHL+3OosVyx71gQAzAAsfFg7HSmNwCenlU6PhcrHVjTgKv5UD3cDkMY9cjf6U3A+k+vJ1EZwdjuCOXp5/WoHE73VKAMAj3gd9yCc4AxgDoai3pVZM6pMqclVKhRgjODjBHp686n3txH3bONKs2NOPeOOa/Hb471jpKdQ4KrHhQRqAKMRuMY543wc6afs4dGpRpYjBDZ3Y7DYfrfcMVG4Xw/vRqQBEJxksSxP6TZb8fpUs20sQ1kJs2cghgF3HPoeppYgzc8PRgcBkZ9WBIxB29DuM01weye32DrltyhyMDqcn8KtVnDsH7wDbByAdx8fjy+FRkaOUspk1lGHiG2DzxjrQESTWA0WDJuXyRkeePQ1H4SmCzSErnYI3IZ9POrPi169u6vkMrDTlf1vh51R8YM7zCYKDgDYbn4kHrVSBa2l2YFxGpwzeXU06OIS6tMgxqPPAxj40xwviIOe/yrj9bbbptUuKUvLpK6k3IY5C4+PU0ISRGjbFwTn5VGbs+on1E7+Q5UxfQtCxZNLIeQXnmp3AeGySOWckliCF8qhUj1nsR2daILM5G6+EczgjmT0rX1muzd7L3axsBttnO+PLFaRRXdC1tjYLRRRWYCiiigClpKUUBxPAHVkYZVgVI8wRg1m4PZzZIkqpHhpV0l2Yu67bFS2dODvtWoqNe30cSl5GCKOrHA32Hzz0rGUU+QeY8X9lXD4PHc3bKMbB9G5A3OMZJrAXPGoIQFhGY3OnUvrtghvd+FbD2v3Yn0G3Yyal0+EbA6sfhWF4HwbSCZHAByCBg59SwONhkfPnXLJK+xi2NS8DwhlYl99iTyHoD9M8qciigjILltQUYGFYDPLc8jmpV3xtQdQUBRsBnACj0qos3Vy00kYTVl11OzatzvpJyV359awW5jYtFv4mk0KkeNyNQzlv1vgMbDkSKZ4nOInAlJYMo0EE+Js+LPQHkcj4dKcaUqh7gZwCuSN858ekAbD+amVnhDMJSFJXGWyW0+RAOxO3LG2aoK08TU77HngHOTv93Ten046yeFsKN9hjnjl61IW0UnVjQrDYnmw9B0HxqraCIycgxHQbAEefrmlkLkuHiZ71tGkqEClSDjJ5jbqevyq7juxhDr8OkhQwA2xk4Xp8Sc+m+aqLDhyrEWOFG3TxFvQH409BAmkmRyqnCnUTnY5xzyBuM43+lT4AmXGAut/FnJwM8+pG433AGxriyvEickfpbjCgNqIGkliScDV0GKkvashYgZXoPCMdTtzBOoDzqqvrcqxL5DMVbBQqAvI+Igg7gnNLEJU15KM6CSWx75Oz+6SAeR1ff6VAMDSnBYAYHiA5nnpKnGDkZJ/GrOALMx8eTuSwBJ2AIwBkk7E/Lpypq/ysQwqy6iqgoT3mN8dPCMY2G1VAk8G0KNkDFRgk4JyPU8hnPLnRxjiUjFQjYABZgTnwjHJc7nNMWsKIcsofSuSdWkDHJRy14A351yOJwTTgKil9I3UhVBzkE5GMrkf11OQdFI2bCgh2ZvfbZhtnI6YxnG9V72YZwXIOHIHkT+jj6f11oI7aKJWBfM3MFOQzkDSPUnHzptLAOADkSDDdBIq77b40oMgZohcz3F7lsKqMclsMAMBRk43G3QgfPFXcV/CIWDBgpGGOd9OMYG+xx9TzzXV1fx2+Y2SNyQuTIQdex3PmBggdTtTnDr5HGlU06VJ7sae655J0nBLc9t6uwIvD+z7vG6iQK/6GxYAHcEjmpPwztnlUi17HxIrDXKrHfW2keI+gzn4ZzTc/aI40h+fltgnzx/LUXinGmW1fR4hpxqXBwc41ZGcD+XFRO+yLZloTDbRAkd/4gpL75J28I3xXPDbhZHdo4tlHQ+IY5ggn57CqPg3CI/A01wV/TCBc4yMZJJ5/KrThvFTCTCuRh2JbGC+ScE/EVHZdRp7Fnw/sbJxFXkt3BwRkMOWeW558qW8tBAhSYa2Q+Lcggj4dK9a9nlhFFZK0a6e8JZs9TnHzFQu0/s4huJWnLuuxZlX9IjfmeQNbPCdk4mzSuDBdley08hE6xfk5TpTOGx5tjoK9QteycYjUOAJBnxptkdKxvZ264nNawSpewRLJGrCMWikID+iCZN8edWnB+N3sXELe3uZ47hLhJzlYBCyGNVbYh2znVjBrno4vCzqeFGV5b7WfTnpboW1jW2PDRGdsnB5mrGkAqu7TcTa3s7mdAC0UMsqhuRZUZhnHTIr00rELKivObR+KyRo/90IRrRXx9jQ41KGxnvfWp3Zjjd4OIG0uZo51a2a4DrD3JUrKkenAdgQdWa4qOY4etPw6crv4P9C2ZuKKKK7iBXVIKKAWsf244Rc3QEUcY0qQ4k1geIZ2wa19JWMo6lYHgtzwOSOTTKGQ7qvU5xvnIO3qKh3fB5JRg/k/CQAhGgLyB5c+YG3y619AXdkkqlXUEEEch18vKsBd+yDVkJdyKpbUQUBJ+eR+Fc0qTXBNKPHYuxc0p2SWULkeEMygfIdcbVcxdm5NeHhMeATqcEDbAVfEMgHnsK944HwD7Lb9ykhJyTrIHPboOgAxWb9oPYy5um127IPCFIOVY8/0uR+6q4SUblcU+DyYFYVOd9JwSy6gxPkwPU48+XpTV7w/Vp2VGIBAA1MSNzuemGGMdauLjshd2SKskRdt2DAh/jjyHLbngVU3N8VYDupHbG5wwPLcZI8/LyrTwzDSyN3ZLAlWLnHhA0YXkBknkOZ+WKS94pAzLhBGw2GgeIkA7cvx5mu576WSRsuyqFIQBVJLEhRqzyB9KbtOGohLSLrkBByMHpnOB8hWRLEWW1YYJ8IB2GcnJ33Ofeyf5uVSo7EgCV11YGpcbnUOrL5Z6/CuEuu9cKiqoOWZAdJx6nz+HnXUp1ro0aAxCscktgE4wT1wKEFuJ2mViPeDDZCVbX4QDnTgjSAT8BU2Lh+tz+VlRcDOrOGODgBjjA2PSrThpCKQiJGCc9c8gPEetTLmckBGAlx4jvtsc7fzVLohmLaVYdipQAE4LZZxtt56ck1zdcYEkkYjGjuxrOgAHGwwWGMcyfl61fywQTg5VVI2GdsZ/wD5yqrg4QxYi3cCPkdSlCCd2AIG+dvhQEfh12ram7pMB86D4iF0j5bnJx60zLJbh5NRCayrYUAN8QxHIkYxVtJDDFG5eQlFwNIGSmPXmd8VWWvC47hWaIxj8oSGfUSwwNs9ME4+RqooxcxtDJ34AMe2hW99em489qmTdrf73qXAY6dhpJ58s9M7GmooFtzmUeJDszk4zggELnGNyQfh1ri+4hLd6YFBnd2ARV3IboVPT4/Wm3BUrky8dZtMUcBeSQ+BY1XvNsEnUeWOpO29WFt2Ev4l1rbwkjxBTODIPTOkJn5/Or72U8CaIXMswHe961ttghViwGAPkZCc456RWv45xuO0iMsmojUqBUGp2djhVUdSf5K8DF5nVhX8Gik7bd7vsbowVtzx677O3N+dcNkySQyGOQtLFHlgFYq0bkHbUDnlvXXFeA3SRJDPbGNZ5FiDCWFzrPiAwhJAwpr1/gfE4rmITwghZCc5GltS+Ahh+sNOPkKzftQk0x2ZzjF2hyBn/Fy9KUc1rVcRGlKKSvbrdfXv5DQkrlLxT2aRWMcMs9wFk2EUMMRklkfmABqBkI2ydgM7nlXdjwTiTSd4beLTlcLPIivpB6hA+kn47VbezyBpw97MdbsWghJ5JBGdPhB93U+on4Vddqu0n2NIysfeySyd2iaggJwWJLEHAAHl1FZ4vMajr+Bh4pvjfv8ANLYqW12SIu2t3AB33DfySjnZzLKVH7iyox+Vaay47Dd2rTW7iSMq4yMgggHIZTurDqDvWd4Dxdbq3inQECRdWDzU5IIPwIIqugb7LxMhdo7+CbWo5faIV1h/i0ZYHz05NdGXZrUq1vArJJ78d10Ycep32E/Ntn+4J+FLN+eeG/ud7/yR0nYT822f7gn4VD7Q8SFvxC0nIyIrbiEpHnphRsfdXkZf/UvWX2Zk/dNLxzt13c7W1rA11OgBkAZY4os7gSStkBiN9IBPwrO9rO0/EGsbqOWwQrJBMha3uO8ZNSMNRRkUsozvp3xUrsZw8xWcZfeWUfaJWPNpZfGxPruB8AKXj3a2G0YLIsrHQZW7tNYjiDBDJJvsmo4zv1runnOIniHChFNJ8b3diaVbcsOD/wCDwfuUX/ItQ+Gfn1P9ny/xiKrZAMDGMYGMcsdMemKqeGfn1P8AZ8v8Yirz8md8an8fsWXBvqKKK+7NQoopKKAKK5U5+FdVE77gKWkoqg6ormlzQARvVfxuaGKJ5plBVFOSVycHbA+OcVY01c2qyKUdQysMEHcEVHwDyi64nw2V4kQFFKsTqGcsRgbnJyMHHxrMT8MtwgVTIclgTqAyDy+6vXJ/Z1Zs4cRlSP1SQMYxj0qi4d7G4FlLzyPMBnSvugZ88c643SnfhGbs+p57c20aZEQGgLuCBqbyyR1qpYnwl2XA92JRlhtgDbrivcL32ecOAaSSIBeZ8bhRj4Gs4bThEZDrbOSCQNLN9d39aOm1y0a7I8xa788gqMY5H0+dc8MuHLtoBYdcnlnbOa9N7S+yiOeETWqyRvgkxu2cjG2CScH51gLa2+yKY5VIJOSDkHyrW46feDj2GrkBHAIbWx1H4YA61JnLHSI5CN/HqJIIxz23znFVE/Fu9dkR/Cv6RODv0Bq6tJ44IDpIDjrz1H4+VEjBpnNpwF5NKpGrswbWSeQJG+knnU2/7PNCFX8mXwdLAFVx8ByHKrPsfwRJIzcTyFS4K4B0+uRS3fFY/cTxBRgat+VW3czeyKXg3BH0ZnAlHiAYEsoc+6CPL1rT9lOKfYHdjCg1YVzspyDvpwOQz86rrVpXDLAhDHxEJ1x1qfa9hbq4mjeZGCBlaRScBwCCfqKsb3vEqVyy9nk2uy1/rz3LH4meQ1H9oNm032GJCAXvEAzyyI5iB9RUvsnEIXvbXAUwXUhVf/tS4liPwwzD/dqb2i4S86RmJlSWGaO4jLglNaE7MFIOkgkHG+9fIykqOZOVTZan8n/Jt5iU/s0iZLadHGCl5cqR5EMuR9c1M7UqDPwwHcfb4+f7nLU3s5wlreHS7B5HkkmkZQQpkkcu2Ad8DOBnyqH2n/wjhn+vxfwc1ZYepGpmSlHhyYfA17N1/wDK7U/rIzH4mSQn76Xj9is3EeFxvnSZLliBtnTDkb0ez5dFksJ963lngYeRSV9voVPzpztJN3FzYXZV2jgmkEndqzsEkhdNWldyA2nOPOrh7QzN6/7pfW4fujPs5XHD4wOQe4A+AuJgKd7SbXfDj176Zfk1tMDXXYSzeKwgWRSrnXIVIwQZJHkwR0OGG1c8V/KcSsoxv3Ud3cv6L3RhQn4u/wB1XC+3ml4/3Sf3D90c7Cfm2z/cE/Cs17U2wyY/9Jfj6rCD9xrS9hPzbZ/uCfhVL2+szLPFGoyWs+JADzYQoQPqBTL/AOpesvsw/dNpCuFUDkAB9BWO46gM/Fyf0eEED5mdvxArTcCvBLbQSDk8UbfVFP41m+1nDrnvp2ghMou7JrMkMiiN+8JDvqI8Gh25Z3FYZTONHF/7jts1uJcGo4SfyEP7lH/yLULhn59T/Z8v8YiqytYNCIn6qqv/AAgD+Sq3hn59T/Z8v8Yiq5M741P4/YS4N9RRRX3ZqCiiigGkbTsem2en9VOiiue7Hw+G1a0pRVlugdUVzpPn9cUb+n3j+erq7oHVFc6j5ffRr9D91XUgd0Vxr+P0NL3g/tmmuPcHdFcCQedHejzH1prj3BX9peFtcW0kSnSzDY+oIP8AJXlV1wK8t2UGEkdCNxXswceYozWucFPe5dupA4BLK1vGZhh8bjl8NvhVZ2p7Cw3xDOSrAYJXG46ZzWi1UuazcU1Zi557aexm1j5O/nuF5083svQn31K5znTv6bVu6KnhxF7nm/FOwly5VIwuhRp1EgDHnjn9K6tfZGV53IP/ALZ/7q9GoqeDHqQoezfZJLQltRdztnGAB8M1fZoorYkoqyB5b294xHHema071ruFVimRYJpIZUI1rG7xqdEoDZVhnGcHblWW/tMmdo4/7nywySMEVrlzFDrIJwZGjHQHbmcVoe0DHh9/NcSBvsl2Iy8gBIhnRe7/ACgAyEddPi5AjfFTZPs13FpJhuIjg4ykinyO2d6+UzScI4i9ajdbe0m1demxsjxsys7DXkssU7Turv8Aapk1R57sqmhB3ef0PCcHr8a77Sj9scM/1+P+DmqfLe21pEAzwwRoMAZRFA9F/mG9RuzUD395HeaGS0tw/cFwVaaVxpMoU7iNUyFJ5lifhyZdSlXxqqwjaKd/JLoivZD/AB7gNxa3Ml3aR9/HPhri3BCvrAC97CW2LFQAyHGcAjflXP7QLVNpu/gb9WW3uFYf8KEfQ16XRX0WKynD4meuV0/Lr9zBSaPNU7arMMWcFzdOdhohkjjz/pSzKqqPXer7sx2VkiWee5Kvd3C6W0e5GgB0RRk9ASST1Jz0rWUVsweW0MI24Xv3fJG2zybsxx77PZ28EtrfCSKNUYC0nYahscEDBHrU/hc7XfFLORLe5WOGO57xp4JIlGtUVQC4Gokg7CvSqKwo5XRpVvHje+75239PMup2seZKknCS8MsUr2QZmgmiRpe7RiW7qVFyy6SThsEEEUHt5FICtnHPdy/oxxwzKM9NbyKqovmc16bRWutk2Gq1XUd992k9n9L/AFGpnmPDu15EMYmtr7vdC95iznx3mBqxgctWal9lpXuOLfaFguI4ks3iLTwvD+UaaNwAHAz4QTt5V6HRWzD5VQw9XxYXvv8ADf0Dk2FFFLXqGIUlFFAFFFFAFFFFAFFFFAFFFFAFFFFAGKTQPIUlFSyYF0DyFGgeQpKKmldgHdjyFHdjyFFFNEewDQPKl0CkoppXYC6B/bNJoH9iaKKaY9gI0QIwdwdsHOMVRzdgOHMSzWNqSdye6j3PyHOiimiPYHVn2FsImDR2dsrDcMIkyD6EjIq80fH6mkoppXYBo+P1NGj4/U0UU0rsA0fH6ml0+ppKKaUA0+p+7+al0+p+6koppQDB86MHzH0/rooppX7YDf0oyfL7/wCqiimnzAGTHPb+3pXanNJRWmNR+I4din//2Q=="/>
          <p:cNvSpPr>
            <a:spLocks noChangeAspect="1" noChangeArrowheads="1"/>
          </p:cNvSpPr>
          <p:nvPr/>
        </p:nvSpPr>
        <p:spPr bwMode="auto">
          <a:xfrm>
            <a:off x="207433" y="-192617"/>
            <a:ext cx="406400" cy="406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/>
          <a:lstStyle/>
          <a:p>
            <a:endParaRPr lang="en-US"/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4630054" y="275780"/>
            <a:ext cx="2336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FF0000"/>
                </a:solidFill>
                <a:latin typeface="Arial Narrow" pitchFamily="34" charset="0"/>
              </a:rPr>
              <a:t>Burns Excessive Fat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3200" y="3617686"/>
            <a:ext cx="21336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2514" y="943429"/>
            <a:ext cx="1625600" cy="22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459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4383314" cy="81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8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44800" y="2050151"/>
            <a:ext cx="2438400" cy="2688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09" name="Picture 1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81601" y="2050150"/>
            <a:ext cx="1096433" cy="11705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70501" y="3341317"/>
            <a:ext cx="1013884" cy="96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811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641600" y="4374251"/>
            <a:ext cx="4114800" cy="214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812" name="Slide Number Placeholder 11"/>
          <p:cNvSpPr txBox="1">
            <a:spLocks/>
          </p:cNvSpPr>
          <p:nvPr/>
        </p:nvSpPr>
        <p:spPr bwMode="auto">
          <a:xfrm>
            <a:off x="8860367" y="5979584"/>
            <a:ext cx="2406651" cy="27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4" tIns="60952" rIns="121904" bIns="60952" anchor="ctr"/>
          <a:lstStyle/>
          <a:p>
            <a:pPr algn="r"/>
            <a:fld id="{9F68027C-C26B-4E79-99D7-C18E7572EE69}" type="slidenum">
              <a:rPr lang="en-IN" sz="1600" b="1"/>
              <a:pPr algn="r"/>
              <a:t>28</a:t>
            </a:fld>
            <a:endParaRPr lang="en-IN" sz="1600" b="1" dirty="0"/>
          </a:p>
        </p:txBody>
      </p:sp>
      <p:pic>
        <p:nvPicPr>
          <p:cNvPr id="76813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534400" y="4720174"/>
            <a:ext cx="3657600" cy="1756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4" name="Picture 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877301" y="4082157"/>
            <a:ext cx="2095500" cy="844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815" name="Picture 2" descr="The Garcinia Cambogia Plant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599988" y="1774381"/>
            <a:ext cx="2103967" cy="21039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9405254" y="148780"/>
            <a:ext cx="2336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Arial Narrow" pitchFamily="34" charset="0"/>
              </a:rPr>
              <a:t>Stops New Fat Formation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72800" y="4140207"/>
            <a:ext cx="1016000" cy="960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818" name="Picture 11" descr="http://howtolosebellyfatfast.com/wp-content/uploads/diets-for-quick-weight-loss-237x300.jpg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763654" y="47180"/>
            <a:ext cx="2328333" cy="294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9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29</a:t>
            </a:fld>
            <a:endParaRPr lang="en-IN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www.oilthetime.com/uploads/2/1/4/2/21427904/1628285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12192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30</a:t>
            </a:fld>
            <a:endParaRPr lang="en-IN"/>
          </a:p>
        </p:txBody>
      </p:sp>
      <p:pic>
        <p:nvPicPr>
          <p:cNvPr id="18434" name="Picture 2" descr="C:\Users\TOSHIBA\Dropbox\Screenshots\Screenshot 2014-05-24 10.14.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6092" y="1477110"/>
            <a:ext cx="9734844" cy="481115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" name="Title 1"/>
          <p:cNvSpPr txBox="1">
            <a:spLocks/>
          </p:cNvSpPr>
          <p:nvPr/>
        </p:nvSpPr>
        <p:spPr bwMode="auto">
          <a:xfrm>
            <a:off x="177605" y="211015"/>
            <a:ext cx="3845755" cy="872198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“Vita-essentials” </a:t>
            </a:r>
            <a:endParaRPr kumimoji="0" lang="en-US" sz="4000" b="1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135901" y="194603"/>
            <a:ext cx="7971692" cy="914400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</a:rPr>
              <a:t>Unique blend of multivitamin and mineral complex, made more effective with the addition of “bioavailability enhancers”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31</a:t>
            </a:fld>
            <a:endParaRPr lang="en-IN"/>
          </a:p>
        </p:txBody>
      </p:sp>
      <p:pic>
        <p:nvPicPr>
          <p:cNvPr id="20482" name="Picture 2" descr="C:\Users\TOSHIBA\Dropbox\Screenshots\Screenshot 2014-05-24 10.26.1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9483" y="829994"/>
            <a:ext cx="10283484" cy="514877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32</a:t>
            </a:fld>
            <a:endParaRPr lang="en-IN"/>
          </a:p>
        </p:txBody>
      </p:sp>
      <p:pic>
        <p:nvPicPr>
          <p:cNvPr id="21506" name="Picture 2" descr="C:\Users\TOSHIBA\Dropbox\Screenshots\Screenshot 2014-05-24 10.28.1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61514" y="400357"/>
            <a:ext cx="9172135" cy="58580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33</a:t>
            </a:fld>
            <a:endParaRPr lang="en-IN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57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34</a:t>
            </a:fld>
            <a:endParaRPr lang="en-IN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35</a:t>
            </a:fld>
            <a:endParaRPr lang="en-IN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36</a:t>
            </a:fld>
            <a:endParaRPr lang="en-IN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60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37</a:t>
            </a:fld>
            <a:endParaRPr lang="en-IN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12192000" cy="6574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38</a:t>
            </a:fld>
            <a:endParaRPr lang="en-IN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39</a:t>
            </a:fld>
            <a:endParaRPr lang="en-I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6770" y="1617785"/>
            <a:ext cx="9847384" cy="4849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659987" y="196946"/>
            <a:ext cx="9467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Thank you for your time and attention</a:t>
            </a:r>
            <a:endParaRPr lang="en-IN" sz="2800" i="1" dirty="0"/>
          </a:p>
        </p:txBody>
      </p:sp>
      <p:sp>
        <p:nvSpPr>
          <p:cNvPr id="5" name="Rectangle 4"/>
          <p:cNvSpPr/>
          <p:nvPr/>
        </p:nvSpPr>
        <p:spPr>
          <a:xfrm>
            <a:off x="6076704" y="786843"/>
            <a:ext cx="4843954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i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We Wish you…………</a:t>
            </a:r>
            <a:endParaRPr lang="en-US" sz="4400" b="1" i="1" cap="none" spc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:\dhanwantari\sir\1 cop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11200" y="-533400"/>
            <a:ext cx="14088533" cy="792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1" descr="C:\Users\DELL\Desktop\free radicals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84" y="1"/>
            <a:ext cx="12181416" cy="6889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165600" y="0"/>
            <a:ext cx="8026400" cy="2093384"/>
          </a:xfrm>
          <a:prstGeom prst="rect">
            <a:avLst/>
          </a:prstGeom>
          <a:noFill/>
        </p:spPr>
        <p:txBody>
          <a:bodyPr lIns="121904" tIns="60952" rIns="121904" bIns="60952">
            <a:spAutoFit/>
          </a:bodyPr>
          <a:lstStyle/>
          <a:p>
            <a:pPr algn="ctr">
              <a:defRPr/>
            </a:pPr>
            <a:r>
              <a:rPr lang="en-US" sz="6400" b="1" spc="400" dirty="0">
                <a:solidFill>
                  <a:schemeClr val="bg1"/>
                </a:solidFill>
              </a:rPr>
              <a:t>FREE RADICALS (OXIDATION)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-203199" y="4963584"/>
            <a:ext cx="12272433" cy="110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4" tIns="60952" rIns="121904" bIns="60952">
            <a:spAutoFit/>
          </a:bodyPr>
          <a:lstStyle/>
          <a:p>
            <a:pPr algn="ctr"/>
            <a:r>
              <a:rPr lang="en-US" sz="5900" b="1" dirty="0">
                <a:solidFill>
                  <a:srgbClr val="66FF33"/>
                </a:solidFill>
              </a:rPr>
              <a:t>ANTI OXIDANTS </a:t>
            </a:r>
            <a:r>
              <a:rPr lang="en-US" sz="4300" b="1" dirty="0">
                <a:solidFill>
                  <a:srgbClr val="66FF33"/>
                </a:solidFill>
              </a:rPr>
              <a:t>with high </a:t>
            </a:r>
            <a:r>
              <a:rPr lang="en-US" sz="4300" b="1" u="sng" dirty="0">
                <a:solidFill>
                  <a:srgbClr val="66FF33"/>
                </a:solidFill>
              </a:rPr>
              <a:t>ORAC</a:t>
            </a:r>
            <a:r>
              <a:rPr lang="en-US" sz="4300" b="1" dirty="0">
                <a:solidFill>
                  <a:srgbClr val="66FF33"/>
                </a:solidFill>
              </a:rPr>
              <a:t> value.</a:t>
            </a:r>
            <a:r>
              <a:rPr lang="en-US" sz="6400" b="1" dirty="0">
                <a:solidFill>
                  <a:srgbClr val="66FF33"/>
                </a:solidFill>
              </a:rPr>
              <a:t> 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5984" y="6100234"/>
            <a:ext cx="12227984" cy="783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14" name="Picture 22" descr="http://worldofspices.files.wordpress.com/2009/09/turmeric-spice.jpg?w=47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9259" y="3494745"/>
            <a:ext cx="3398158" cy="2545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4" name="Picture 2" descr="http://skipthepie.org/nutrition-photos/m/09205_1298913201893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8689" y="2310500"/>
            <a:ext cx="1951567" cy="1466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6" name="Picture 4" descr="http://fruits.catchsmile.com/wp-content/uploads/2011/06/Black-Grapes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8689" y="932548"/>
            <a:ext cx="1951567" cy="142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2438402" y="1498604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1,746</a:t>
            </a:r>
            <a:endParaRPr 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438402" y="2876555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/>
              <a:t>1,819</a:t>
            </a:r>
            <a:endParaRPr lang="en-US"/>
          </a:p>
        </p:txBody>
      </p:sp>
      <p:pic>
        <p:nvPicPr>
          <p:cNvPr id="110598" name="Picture 6" descr="http://www.farmerservice.com/assets/article_image/3ef815416f775098/guava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8688" y="3777349"/>
            <a:ext cx="1930400" cy="1327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38402" y="4241804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/>
              <a:t>1,990</a:t>
            </a:r>
            <a:endParaRPr lang="en-US"/>
          </a:p>
        </p:txBody>
      </p:sp>
      <p:pic>
        <p:nvPicPr>
          <p:cNvPr id="110600" name="Picture 8" descr="http://img.ehowcdn.com/article-new/ehow/images/a04/hs/fo/fuji-apples-health-benefits-800x800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8689" y="5085449"/>
            <a:ext cx="1951567" cy="144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438403" y="5452537"/>
            <a:ext cx="118321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04" tIns="60952" rIns="121904" bIns="60952">
            <a:spAutoFit/>
          </a:bodyPr>
          <a:lstStyle/>
          <a:p>
            <a:r>
              <a:rPr lang="en-US" b="1"/>
              <a:t>3,049</a:t>
            </a:r>
            <a:endParaRPr lang="en-US"/>
          </a:p>
        </p:txBody>
      </p:sp>
      <p:pic>
        <p:nvPicPr>
          <p:cNvPr id="110604" name="Picture 12" descr="http://www.nuttybynaturellc.com/img/products/golden_thompson_seedless_raisin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52686" y="975375"/>
            <a:ext cx="1920727" cy="1287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661151" y="1368277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3,406</a:t>
            </a:r>
            <a:endParaRPr lang="en-US" dirty="0"/>
          </a:p>
        </p:txBody>
      </p:sp>
      <p:pic>
        <p:nvPicPr>
          <p:cNvPr id="110606" name="Picture 14" descr="http://cdn.blogs.sheknows.com/realmomsguide.sheknows.com/2011/06/almond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258337" y="2328922"/>
            <a:ext cx="1995509" cy="1336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661151" y="2888648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4,454</a:t>
            </a:r>
            <a:endParaRPr lang="en-US" dirty="0"/>
          </a:p>
        </p:txBody>
      </p:sp>
      <p:pic>
        <p:nvPicPr>
          <p:cNvPr id="110608" name="Picture 16" descr="http://dietandhealthblog.net/wp-content/uploads/2009/03/raw-garlic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290078" y="3798550"/>
            <a:ext cx="1883335" cy="1412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663267" y="4337958"/>
            <a:ext cx="773577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/>
              <a:t>5,708</a:t>
            </a:r>
            <a:endParaRPr lang="en-US"/>
          </a:p>
        </p:txBody>
      </p:sp>
      <p:pic>
        <p:nvPicPr>
          <p:cNvPr id="110610" name="Picture 18" descr="http://cdn.sheknows.com/articles/2012/02/ginger-root-raw-1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339818" y="5157840"/>
            <a:ext cx="1885304" cy="1342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635147" y="5634269"/>
            <a:ext cx="890596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14,840</a:t>
            </a:r>
            <a:endParaRPr lang="en-US" dirty="0"/>
          </a:p>
        </p:txBody>
      </p:sp>
      <p:pic>
        <p:nvPicPr>
          <p:cNvPr id="110612" name="Picture 20" descr="http://www.driedfruits.com.cn/uploads/allimg/120321/1-120321100416104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461828" y="1027970"/>
            <a:ext cx="1799771" cy="1268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0638975" y="1411819"/>
            <a:ext cx="890596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50,372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331200" y="5682046"/>
            <a:ext cx="3498851" cy="861483"/>
          </a:xfrm>
          <a:prstGeom prst="rect">
            <a:avLst/>
          </a:prstGeom>
          <a:solidFill>
            <a:srgbClr val="FFC000"/>
          </a:solidFill>
        </p:spPr>
        <p:txBody>
          <a:bodyPr lIns="121904" tIns="60952" rIns="121904" bIns="60952">
            <a:spAutoFit/>
          </a:bodyPr>
          <a:lstStyle/>
          <a:p>
            <a:pPr algn="ctr">
              <a:defRPr/>
            </a:pPr>
            <a:r>
              <a:rPr lang="en-US" sz="4800" b="1" spc="400" dirty="0"/>
              <a:t>127,068</a:t>
            </a:r>
            <a:endParaRPr lang="en-US" sz="4800" spc="400" dirty="0"/>
          </a:p>
        </p:txBody>
      </p:sp>
      <p:pic>
        <p:nvPicPr>
          <p:cNvPr id="67606" name="Picture 2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-23284" y="12701"/>
            <a:ext cx="12187768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617" name="Picture 25" descr="http://www.drvitaminsolutions.com/userfiles/Acai%20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8331201" y="2453521"/>
            <a:ext cx="2036233" cy="1441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568518" y="2880787"/>
            <a:ext cx="1007616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121904" tIns="60952" rIns="121904" bIns="60952">
            <a:spAutoFit/>
          </a:bodyPr>
          <a:lstStyle/>
          <a:p>
            <a:r>
              <a:rPr lang="en-US" b="1" dirty="0"/>
              <a:t>102,700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10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10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110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750"/>
                                        <p:tgtEl>
                                          <p:spTgt spid="110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750"/>
                                        <p:tgtEl>
                                          <p:spTgt spid="110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110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110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110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10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110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 animBg="1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6</a:t>
            </a:fld>
            <a:endParaRPr lang="en-IN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7</a:t>
            </a:fld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235200" y="1193800"/>
            <a:ext cx="2133600" cy="209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21917" tIns="60958" rIns="121917" bIns="60958">
            <a:spAutoFit/>
          </a:bodyPr>
          <a:lstStyle/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Prevents </a:t>
            </a:r>
          </a:p>
          <a:p>
            <a:pPr algn="ctr"/>
            <a:r>
              <a:rPr lang="en-US" sz="3200" b="1" dirty="0">
                <a:solidFill>
                  <a:srgbClr val="000066"/>
                </a:solidFill>
                <a:latin typeface="Arial Narrow" pitchFamily="34" charset="0"/>
              </a:rPr>
              <a:t>Various Types of Cancers</a:t>
            </a:r>
          </a:p>
        </p:txBody>
      </p:sp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" y="1397001"/>
            <a:ext cx="1727200" cy="22923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4" name="Picture 8" descr="Cancer Flowchar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10629" y="126793"/>
            <a:ext cx="6966856" cy="4373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8694" name="Picture 6" descr="D:\a july 13\gac frui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5714" y="4720533"/>
            <a:ext cx="8926286" cy="1774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869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" y="1"/>
            <a:ext cx="5123533" cy="92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7" name="Picture 10" descr="http://topnews.in/health/files/Prostate-Cancer_2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64000" y="2833915"/>
            <a:ext cx="908051" cy="1708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568" name="Picture 12" descr="http://t2.gstatic.com/images?q=tbn:ANd9GcQrzbwaExFVlA7vJDmbnJmPJ9eHdMqycr33bYZ59WjJZG8br9K5fw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972800" y="3158067"/>
            <a:ext cx="1219200" cy="1627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9409" name="Picture 1" descr="C:\Users\wellness747\Desktop\LYCO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06400" y="3748316"/>
            <a:ext cx="193040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9412" name="Picture 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280098" y="1609272"/>
            <a:ext cx="1117600" cy="1267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207644" y="4691748"/>
            <a:ext cx="4064000" cy="707882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1900" b="1" dirty="0" smtClean="0">
                <a:solidFill>
                  <a:schemeClr val="bg1"/>
                </a:solidFill>
              </a:rPr>
              <a:t>Chinese cucumber, </a:t>
            </a:r>
          </a:p>
          <a:p>
            <a:r>
              <a:rPr lang="en-US" sz="1900" b="1" dirty="0" smtClean="0">
                <a:solidFill>
                  <a:schemeClr val="bg1"/>
                </a:solidFill>
              </a:rPr>
              <a:t>Chikka Halasu.</a:t>
            </a:r>
            <a:endParaRPr lang="en-US" sz="19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49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498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529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5F895-E80C-4F0A-89F5-1D1C47CE5155}" type="slidenum">
              <a:rPr lang="en-IN" smtClean="0"/>
              <a:pPr/>
              <a:t>9</a:t>
            </a:fld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6589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12242</TotalTime>
  <Words>269</Words>
  <Application>Microsoft Office PowerPoint</Application>
  <PresentationFormat>Widescreen</PresentationFormat>
  <Paragraphs>113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Arial Narrow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Women’s health</dc:title>
  <dc:creator>Nandini</dc:creator>
  <cp:lastModifiedBy>Windows User</cp:lastModifiedBy>
  <cp:revision>429</cp:revision>
  <dcterms:created xsi:type="dcterms:W3CDTF">2013-03-25T10:21:12Z</dcterms:created>
  <dcterms:modified xsi:type="dcterms:W3CDTF">2019-08-18T18:26:37Z</dcterms:modified>
</cp:coreProperties>
</file>